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Ubuntu"/>
      <p:regular r:id="rId19"/>
      <p:bold r:id="rId20"/>
      <p:italic r:id="rId21"/>
      <p:boldItalic r:id="rId22"/>
    </p:embeddedFont>
    <p:embeddedFont>
      <p:font typeface="Ubuntu Medium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289EFD-D0A8-411D-94F2-EB5BE60D56E6}">
  <a:tblStyle styleId="{CC289EFD-D0A8-411D-94F2-EB5BE60D56E6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Ubuntu-bold.fntdata"/><Relationship Id="rId22" Type="http://schemas.openxmlformats.org/officeDocument/2006/relationships/font" Target="fonts/Ubuntu-boldItalic.fntdata"/><Relationship Id="rId21" Type="http://schemas.openxmlformats.org/officeDocument/2006/relationships/font" Target="fonts/Ubuntu-italic.fntdata"/><Relationship Id="rId24" Type="http://schemas.openxmlformats.org/officeDocument/2006/relationships/font" Target="fonts/UbuntuMedium-bold.fntdata"/><Relationship Id="rId23" Type="http://schemas.openxmlformats.org/officeDocument/2006/relationships/font" Target="fonts/UbuntuMedium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UbuntuMedium-boldItalic.fntdata"/><Relationship Id="rId25" Type="http://schemas.openxmlformats.org/officeDocument/2006/relationships/font" Target="fonts/Ubuntu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Ubuntu-regular.fntdata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3920418a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73920418a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cdbc5281e0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cdbc5281e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73920418a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73920418a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be66a0c7fd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be66a0c7f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b4ca81353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b4ca81353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c329ae7c00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c329ae7c0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cf4f194c3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cf4f194c3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c329ae7c00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c329ae7c00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cf4f194c3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cf4f194c3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dbc5281e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dbc5281e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dbc5281e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cdbc5281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4.jp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4.jpg"/><Relationship Id="rId9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hyperlink" Target="https://recitarts.ca/IMG/jpg/8/8/6/image2.jpg" TargetMode="External"/><Relationship Id="rId7" Type="http://schemas.openxmlformats.org/officeDocument/2006/relationships/image" Target="../media/image6.png"/><Relationship Id="rId8" Type="http://schemas.openxmlformats.org/officeDocument/2006/relationships/hyperlink" Target="https://recitarts.ca/IMG/jpg/e/5/d/image1.jpg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4.jpg"/><Relationship Id="rId9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hyperlink" Target="https://recitarts.ca/IMG/jpg/8/8/6/image2.jpg" TargetMode="External"/><Relationship Id="rId7" Type="http://schemas.openxmlformats.org/officeDocument/2006/relationships/image" Target="../media/image6.png"/><Relationship Id="rId8" Type="http://schemas.openxmlformats.org/officeDocument/2006/relationships/hyperlink" Target="https://recitarts.ca/IMG/jpg/e/5/d/image1.jpg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0"/>
            <a:ext cx="8839201" cy="31048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title"/>
          </p:nvPr>
        </p:nvSpPr>
        <p:spPr>
          <a:xfrm>
            <a:off x="304800" y="2792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2400">
                <a:latin typeface="Ubuntu Medium"/>
                <a:ea typeface="Ubuntu Medium"/>
                <a:cs typeface="Ubuntu Medium"/>
                <a:sym typeface="Ubuntu Medium"/>
              </a:rPr>
              <a:t>Consignes </a:t>
            </a:r>
            <a:endParaRPr sz="2400"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04800" y="3301575"/>
            <a:ext cx="8520600" cy="15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Ubuntu"/>
              <a:buAutoNum type="arabicPeriod"/>
            </a:pPr>
            <a:r>
              <a:rPr lang="fr-CA" sz="1200">
                <a:latin typeface="Ubuntu"/>
                <a:ea typeface="Ubuntu"/>
                <a:cs typeface="Ubuntu"/>
                <a:sym typeface="Ubuntu"/>
              </a:rPr>
              <a:t>À la page 2, inscris ton prénom et nom</a:t>
            </a:r>
            <a:endParaRPr sz="1200">
              <a:latin typeface="Ubuntu"/>
              <a:ea typeface="Ubuntu"/>
              <a:cs typeface="Ubuntu"/>
              <a:sym typeface="Ubuntu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Ubuntu"/>
              <a:buAutoNum type="arabicPeriod"/>
            </a:pPr>
            <a:r>
              <a:rPr lang="fr-CA" sz="1200">
                <a:latin typeface="Ubuntu"/>
                <a:ea typeface="Ubuntu"/>
                <a:cs typeface="Ubuntu"/>
                <a:sym typeface="Ubuntu"/>
              </a:rPr>
              <a:t>Complète les pages suivantes</a:t>
            </a:r>
            <a:endParaRPr sz="1200">
              <a:latin typeface="Ubuntu"/>
              <a:ea typeface="Ubuntu"/>
              <a:cs typeface="Ubuntu"/>
              <a:sym typeface="Ubuntu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Ubuntu"/>
              <a:buAutoNum type="arabicPeriod"/>
            </a:pPr>
            <a:r>
              <a:rPr lang="fr-CA" sz="1200">
                <a:latin typeface="Ubuntu"/>
                <a:ea typeface="Ubuntu"/>
                <a:cs typeface="Ubuntu"/>
                <a:sym typeface="Ubuntu"/>
              </a:rPr>
              <a:t>Ajoute autant de pages que tu le désires</a:t>
            </a:r>
            <a:endParaRPr sz="1200">
              <a:latin typeface="Ubuntu"/>
              <a:ea typeface="Ubuntu"/>
              <a:cs typeface="Ubuntu"/>
              <a:sym typeface="Ubuntu"/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Ubuntu"/>
              <a:buAutoNum type="arabicPeriod"/>
            </a:pPr>
            <a:r>
              <a:rPr lang="fr-CA" sz="1200">
                <a:latin typeface="Ubuntu"/>
                <a:ea typeface="Ubuntu"/>
                <a:cs typeface="Ubuntu"/>
                <a:sym typeface="Ubuntu"/>
              </a:rPr>
              <a:t>Lorsque tu as terminé, envoi le lien à ton enseignant (e)</a:t>
            </a:r>
            <a:endParaRPr sz="1200"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0025" y="4071325"/>
            <a:ext cx="178117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5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3547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2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2"/>
          <p:cNvSpPr txBox="1"/>
          <p:nvPr>
            <p:ph type="title"/>
          </p:nvPr>
        </p:nvSpPr>
        <p:spPr>
          <a:xfrm>
            <a:off x="391650" y="11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ÉLABORATION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48" name="Google Shape;148;p22"/>
          <p:cNvSpPr txBox="1"/>
          <p:nvPr>
            <p:ph idx="4294967295" type="ctrTitle"/>
          </p:nvPr>
        </p:nvSpPr>
        <p:spPr>
          <a:xfrm>
            <a:off x="391650" y="810650"/>
            <a:ext cx="8520600" cy="40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RÉALISATION FINALE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Photographie ton personnage collé sur le rebut et place la ou les photos ici. Écris le nom de ce personnage imaginaire.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49" name="Google Shape;14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2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7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51" name="Google Shape;151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4125" y="119450"/>
            <a:ext cx="853325" cy="85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3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3"/>
          <p:cNvSpPr txBox="1"/>
          <p:nvPr>
            <p:ph idx="4294967295" type="ctrTitle"/>
          </p:nvPr>
        </p:nvSpPr>
        <p:spPr>
          <a:xfrm>
            <a:off x="410608" y="1460825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Note ce dont tu es le plus fier et tes difficultés. 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Raconte les étapes.</a:t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Explique comment tu t’es senti pendant ce projet.</a:t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159" name="Google Shape;159;p23"/>
          <p:cNvSpPr txBox="1"/>
          <p:nvPr>
            <p:ph type="title"/>
          </p:nvPr>
        </p:nvSpPr>
        <p:spPr>
          <a:xfrm>
            <a:off x="354700" y="118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MISE EN PERSPECTIVE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8544725" y="4441175"/>
            <a:ext cx="524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9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4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4"/>
          <p:cNvSpPr txBox="1"/>
          <p:nvPr>
            <p:ph type="title"/>
          </p:nvPr>
        </p:nvSpPr>
        <p:spPr>
          <a:xfrm>
            <a:off x="387900" y="48525"/>
            <a:ext cx="872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COÉVALUATION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4"/>
          <p:cNvSpPr txBox="1"/>
          <p:nvPr/>
        </p:nvSpPr>
        <p:spPr>
          <a:xfrm>
            <a:off x="8544725" y="4441175"/>
            <a:ext cx="524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10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graphicFrame>
        <p:nvGraphicFramePr>
          <p:cNvPr id="169" name="Google Shape;169;p24"/>
          <p:cNvGraphicFramePr/>
          <p:nvPr/>
        </p:nvGraphicFramePr>
        <p:xfrm>
          <a:off x="597100" y="791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{CC289EFD-D0A8-411D-94F2-EB5BE60D56E6}</a:tableStyleId>
              </a:tblPr>
              <a:tblGrid>
                <a:gridCol w="6494550"/>
                <a:gridCol w="916100"/>
                <a:gridCol w="932475"/>
              </a:tblGrid>
              <a:tr h="209550">
                <a:tc grid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Nom de l’élève  :                                                                               Nom du personnage :                                                                                                                                                  Date de la création :</a:t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</a:tr>
              <a:tr h="342900">
                <a:tc gridSpan="3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Légende : Inscrire la lettre correspondante.</a:t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A</a:t>
                      </a: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 : OUI en encore mieux ! • Répond au-delà des attentes.                                              </a:t>
                      </a:r>
                      <a:r>
                        <a:rPr b="1"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B </a:t>
                      </a: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: OUI, j’ai réussi ! • Répond adéquatement aux attentes.  </a:t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C</a:t>
                      </a: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 : OUI, mais j’ai eu une peu de difficulté • Répond minimalement aux attentes    </a:t>
                      </a:r>
                      <a:r>
                        <a:rPr b="1"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D</a:t>
                      </a: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 : NON… je n’ai pas réussi • Ne répond pas aux attentes</a:t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</a:tr>
              <a:tr h="238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A" sz="550">
                          <a:latin typeface="Ubuntu"/>
                          <a:ea typeface="Ubuntu"/>
                          <a:cs typeface="Ubuntu"/>
                          <a:sym typeface="Ubuntu"/>
                        </a:rPr>
                        <a:t>Critères</a:t>
                      </a:r>
                      <a:endParaRPr sz="55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A" sz="550">
                          <a:latin typeface="Ubuntu"/>
                          <a:ea typeface="Ubuntu"/>
                          <a:cs typeface="Ubuntu"/>
                          <a:sym typeface="Ubuntu"/>
                        </a:rPr>
                        <a:t>Évaluation de l’élève</a:t>
                      </a:r>
                      <a:endParaRPr sz="55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A" sz="550">
                          <a:latin typeface="Ubuntu"/>
                          <a:ea typeface="Ubuntu"/>
                          <a:cs typeface="Ubuntu"/>
                          <a:sym typeface="Ubuntu"/>
                        </a:rPr>
                        <a:t>Évaluation de l’enseignant(e)</a:t>
                      </a:r>
                      <a:endParaRPr sz="55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CA" sz="700">
                          <a:latin typeface="Ubuntu"/>
                          <a:ea typeface="Ubuntu"/>
                          <a:cs typeface="Ubuntu"/>
                          <a:sym typeface="Ubuntu"/>
                        </a:rPr>
                        <a:t>J’ai utilisé mes crayons de façon appliquée.</a:t>
                      </a:r>
                      <a:endParaRPr b="1"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CA" sz="700">
                          <a:latin typeface="Ubuntu"/>
                          <a:ea typeface="Ubuntu"/>
                          <a:cs typeface="Ubuntu"/>
                          <a:sym typeface="Ubuntu"/>
                        </a:rPr>
                        <a:t>J’explique :</a:t>
                      </a:r>
                      <a:endParaRPr b="1"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CA" sz="700">
                          <a:latin typeface="Ubuntu"/>
                          <a:ea typeface="Ubuntu"/>
                          <a:cs typeface="Ubuntu"/>
                          <a:sym typeface="Ubuntu"/>
                        </a:rPr>
                        <a:t>J’ai utilisé des lignes pour créer des motifs sur les vêtements de façon pertinente.</a:t>
                      </a:r>
                      <a:endParaRPr b="1"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CA" sz="700">
                          <a:latin typeface="Ubuntu"/>
                          <a:ea typeface="Ubuntu"/>
                          <a:cs typeface="Ubuntu"/>
                          <a:sym typeface="Ubuntu"/>
                        </a:rPr>
                        <a:t>J’explique :</a:t>
                      </a:r>
                      <a:endParaRPr b="1"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7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Commentaires de l’enseignant(e)</a:t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CA" sz="600">
                          <a:latin typeface="Ubuntu"/>
                          <a:ea typeface="Ubuntu"/>
                          <a:cs typeface="Ubuntu"/>
                          <a:sym typeface="Ubuntu"/>
                        </a:rPr>
                        <a:t>Cote finale</a:t>
                      </a:r>
                      <a:endParaRPr sz="600"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T="38100" marB="38100" marR="38100" marL="381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ctrTitle"/>
          </p:nvPr>
        </p:nvSpPr>
        <p:spPr>
          <a:xfrm>
            <a:off x="311700" y="836700"/>
            <a:ext cx="88323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800">
                <a:latin typeface="Ubuntu"/>
                <a:ea typeface="Ubuntu"/>
                <a:cs typeface="Ubuntu"/>
                <a:sym typeface="Ubuntu"/>
              </a:rPr>
              <a:t>Le carnet de traces de : </a:t>
            </a:r>
            <a:r>
              <a:rPr b="1" lang="fr-CA" sz="2800">
                <a:latin typeface="Ubuntu"/>
                <a:ea typeface="Ubuntu"/>
                <a:cs typeface="Ubuntu"/>
                <a:sym typeface="Ubuntu"/>
              </a:rPr>
              <a:t> </a:t>
            </a:r>
            <a:endParaRPr b="1" sz="2800"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800">
                <a:latin typeface="Ubuntu"/>
                <a:ea typeface="Ubuntu"/>
                <a:cs typeface="Ubuntu"/>
                <a:sym typeface="Ubuntu"/>
              </a:rPr>
              <a:t>prénom et nom</a:t>
            </a:r>
            <a:endParaRPr b="1" sz="2800"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>
            <p:ph type="title"/>
          </p:nvPr>
        </p:nvSpPr>
        <p:spPr>
          <a:xfrm>
            <a:off x="398600" y="12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INSPIRATION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73" name="Google Shape;73;p15"/>
          <p:cNvSpPr txBox="1"/>
          <p:nvPr>
            <p:ph idx="4294967295" type="ctrTitle"/>
          </p:nvPr>
        </p:nvSpPr>
        <p:spPr>
          <a:xfrm>
            <a:off x="398600" y="748950"/>
            <a:ext cx="8520600" cy="40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1" marL="450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Pourquoi a-t-on autant de rebuts?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Connais-tu le mot surconsommation 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Quelles sont les conséquences sur l’environnement ? Sur la vie animale ? Sur la vie humaine?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Existe-t-il des solutions pour réduire les rebuts?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Lorsqu’on est un enfant quels gestes peut-on faire ?</a:t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3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9038" y="202113"/>
            <a:ext cx="2348575" cy="234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 rotWithShape="1">
          <a:blip r:embed="rId4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>
            <p:ph type="title"/>
          </p:nvPr>
        </p:nvSpPr>
        <p:spPr>
          <a:xfrm>
            <a:off x="391650" y="11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INSPIRATION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83" name="Google Shape;83;p16"/>
          <p:cNvSpPr txBox="1"/>
          <p:nvPr>
            <p:ph idx="4294967295" type="ctrTitle"/>
          </p:nvPr>
        </p:nvSpPr>
        <p:spPr>
          <a:xfrm>
            <a:off x="391650" y="2118375"/>
            <a:ext cx="8520600" cy="27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1" marL="450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Que remarques-tu au premier coup d’oeil?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Comment décrirais-tu les personnages 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À quel statut social appartiennent-ils? Sont-ils riches ou pauvres?</a:t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4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86" name="Google Shape;86;p16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42575" y="889125"/>
            <a:ext cx="1675175" cy="127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481050" y="889125"/>
            <a:ext cx="2087949" cy="127935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7062988" y="791863"/>
            <a:ext cx="924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000">
                <a:latin typeface="Ubuntu"/>
                <a:ea typeface="Ubuntu"/>
                <a:cs typeface="Ubuntu"/>
                <a:sym typeface="Ubuntu"/>
              </a:rPr>
              <a:t>Clique sur les oeuvres pour les voir en grand format.</a:t>
            </a:r>
            <a:endParaRPr sz="1000"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9038" y="202113"/>
            <a:ext cx="2348575" cy="234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4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>
            <p:ph type="title"/>
          </p:nvPr>
        </p:nvSpPr>
        <p:spPr>
          <a:xfrm>
            <a:off x="391650" y="11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INSPIRATION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96" name="Google Shape;96;p17"/>
          <p:cNvSpPr txBox="1"/>
          <p:nvPr>
            <p:ph idx="4294967295" type="ctrTitle"/>
          </p:nvPr>
        </p:nvSpPr>
        <p:spPr>
          <a:xfrm>
            <a:off x="391650" y="2118375"/>
            <a:ext cx="8520600" cy="27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1" marL="450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Que révèle leurs vêtements ? Les objets autour d’eux 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Peux-tu décrire leurs activités 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Selon toi, sont-ils des consommateurs ? Et toi ?</a:t>
            </a:r>
            <a:b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</a:b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-355600" lvl="1" marL="450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Ubuntu"/>
              <a:buChar char="●"/>
            </a:pPr>
            <a:r>
              <a:rPr lang="fr-CA" sz="2000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Selon toi, génèrent-ils des drebuts ? Et toi ?</a:t>
            </a:r>
            <a:endParaRPr sz="2000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000000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97" name="Google Shape;9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5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99" name="Google Shape;99;p17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42575" y="889125"/>
            <a:ext cx="1675175" cy="127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481050" y="889125"/>
            <a:ext cx="2087949" cy="127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 txBox="1"/>
          <p:nvPr/>
        </p:nvSpPr>
        <p:spPr>
          <a:xfrm>
            <a:off x="7062988" y="791863"/>
            <a:ext cx="924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000">
                <a:latin typeface="Ubuntu"/>
                <a:ea typeface="Ubuntu"/>
                <a:cs typeface="Ubuntu"/>
                <a:sym typeface="Ubuntu"/>
              </a:rPr>
              <a:t>Clique sur les oeuvres pour les voir en grand format.</a:t>
            </a:r>
            <a:endParaRPr sz="1000"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8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>
            <p:ph type="title"/>
          </p:nvPr>
        </p:nvSpPr>
        <p:spPr>
          <a:xfrm>
            <a:off x="391650" y="11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ÉLABORATION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08" name="Google Shape;108;p18"/>
          <p:cNvSpPr txBox="1"/>
          <p:nvPr>
            <p:ph idx="4294967295" type="ctrTitle"/>
          </p:nvPr>
        </p:nvSpPr>
        <p:spPr>
          <a:xfrm>
            <a:off x="391650" y="810650"/>
            <a:ext cx="8520600" cy="40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EXERCICE DE BASE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Photographie ton exercice base où tu as tracé 4 différents motifs avec des lignes et colle la photo ici.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6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11" name="Google Shape;1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4125" y="119450"/>
            <a:ext cx="853325" cy="85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9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9"/>
          <p:cNvSpPr txBox="1"/>
          <p:nvPr>
            <p:ph type="title"/>
          </p:nvPr>
        </p:nvSpPr>
        <p:spPr>
          <a:xfrm>
            <a:off x="391650" y="11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ÉLABORATION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18" name="Google Shape;118;p19"/>
          <p:cNvSpPr txBox="1"/>
          <p:nvPr>
            <p:ph idx="4294967295" type="ctrTitle"/>
          </p:nvPr>
        </p:nvSpPr>
        <p:spPr>
          <a:xfrm>
            <a:off x="391650" y="810650"/>
            <a:ext cx="8520600" cy="40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RÉALISATION EN COURS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Photographie ton rebut et colle la photo ici.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7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21" name="Google Shape;12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4125" y="119450"/>
            <a:ext cx="853325" cy="85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0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 txBox="1"/>
          <p:nvPr>
            <p:ph type="title"/>
          </p:nvPr>
        </p:nvSpPr>
        <p:spPr>
          <a:xfrm>
            <a:off x="391650" y="11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ÉLABORATION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28" name="Google Shape;128;p20"/>
          <p:cNvSpPr txBox="1"/>
          <p:nvPr>
            <p:ph idx="4294967295" type="ctrTitle"/>
          </p:nvPr>
        </p:nvSpPr>
        <p:spPr>
          <a:xfrm>
            <a:off x="391650" y="810650"/>
            <a:ext cx="8520600" cy="40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RÉALISATION EN COURS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Photographie ton croquis de personnage à la mine et colle la photo ici.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29" name="Google Shape;12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7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31" name="Google Shape;13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4125" y="119450"/>
            <a:ext cx="853325" cy="85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1"/>
          <p:cNvPicPr preferRelativeResize="0"/>
          <p:nvPr/>
        </p:nvPicPr>
        <p:blipFill rotWithShape="1">
          <a:blip r:embed="rId3">
            <a:alphaModFix/>
          </a:blip>
          <a:srcRect b="65282" l="416" r="426" t="31306"/>
          <a:stretch/>
        </p:blipFill>
        <p:spPr>
          <a:xfrm>
            <a:off x="0" y="4933775"/>
            <a:ext cx="9144000" cy="2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1"/>
          <p:cNvSpPr txBox="1"/>
          <p:nvPr>
            <p:ph type="title"/>
          </p:nvPr>
        </p:nvSpPr>
        <p:spPr>
          <a:xfrm>
            <a:off x="391650" y="119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>
                <a:latin typeface="Ubuntu Medium"/>
                <a:ea typeface="Ubuntu Medium"/>
                <a:cs typeface="Ubuntu Medium"/>
                <a:sym typeface="Ubuntu Medium"/>
              </a:rPr>
              <a:t>ÉLABORATION</a:t>
            </a:r>
            <a:endParaRPr>
              <a:latin typeface="Ubuntu Medium"/>
              <a:ea typeface="Ubuntu Medium"/>
              <a:cs typeface="Ubuntu Medium"/>
              <a:sym typeface="Ubuntu Medium"/>
            </a:endParaRPr>
          </a:p>
        </p:txBody>
      </p:sp>
      <p:sp>
        <p:nvSpPr>
          <p:cNvPr id="138" name="Google Shape;138;p21"/>
          <p:cNvSpPr txBox="1"/>
          <p:nvPr>
            <p:ph idx="4294967295" type="ctrTitle"/>
          </p:nvPr>
        </p:nvSpPr>
        <p:spPr>
          <a:xfrm>
            <a:off x="391650" y="810650"/>
            <a:ext cx="8520600" cy="40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RÉALISATION EN COURS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500">
                <a:latin typeface="Ubuntu Medium"/>
                <a:ea typeface="Ubuntu Medium"/>
                <a:cs typeface="Ubuntu Medium"/>
                <a:sym typeface="Ubuntu Medium"/>
              </a:rPr>
              <a:t>Photographie ton personnage dessiné au feutre et colle la photo ici.</a:t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latin typeface="Ubuntu Medium"/>
              <a:ea typeface="Ubuntu Medium"/>
              <a:cs typeface="Ubuntu Medium"/>
              <a:sym typeface="Ubuntu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>
                <a:latin typeface="Ubuntu"/>
                <a:ea typeface="Ubuntu"/>
                <a:cs typeface="Ubuntu"/>
                <a:sym typeface="Ubuntu"/>
              </a:rPr>
              <a:t> 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39" name="Google Shape;13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0"/>
            <a:ext cx="35472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1"/>
          <p:cNvSpPr txBox="1"/>
          <p:nvPr/>
        </p:nvSpPr>
        <p:spPr>
          <a:xfrm>
            <a:off x="8718250" y="4441175"/>
            <a:ext cx="35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CA" sz="2000">
                <a:solidFill>
                  <a:srgbClr val="E06666"/>
                </a:solidFill>
                <a:latin typeface="Ubuntu"/>
                <a:ea typeface="Ubuntu"/>
                <a:cs typeface="Ubuntu"/>
                <a:sym typeface="Ubuntu"/>
              </a:rPr>
              <a:t>7</a:t>
            </a:r>
            <a:endParaRPr b="1" sz="2000">
              <a:solidFill>
                <a:srgbClr val="E06666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4125" y="119450"/>
            <a:ext cx="853325" cy="85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