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2"/>
  </p:notesMasterIdLst>
  <p:sldIdLst>
    <p:sldId id="256" r:id="rId2"/>
    <p:sldId id="257" r:id="rId3"/>
    <p:sldId id="262" r:id="rId4"/>
    <p:sldId id="261" r:id="rId5"/>
    <p:sldId id="258" r:id="rId6"/>
    <p:sldId id="270" r:id="rId7"/>
    <p:sldId id="283" r:id="rId8"/>
    <p:sldId id="290" r:id="rId9"/>
    <p:sldId id="291" r:id="rId10"/>
    <p:sldId id="271" r:id="rId11"/>
    <p:sldId id="272" r:id="rId12"/>
    <p:sldId id="293" r:id="rId13"/>
    <p:sldId id="294" r:id="rId14"/>
    <p:sldId id="295" r:id="rId15"/>
    <p:sldId id="296" r:id="rId16"/>
    <p:sldId id="300" r:id="rId17"/>
    <p:sldId id="301" r:id="rId18"/>
    <p:sldId id="279" r:id="rId19"/>
    <p:sldId id="282" r:id="rId20"/>
    <p:sldId id="302" r:id="rId21"/>
  </p:sldIdLst>
  <p:sldSz cx="9144000" cy="5143500" type="screen16x9"/>
  <p:notesSz cx="6858000" cy="9144000"/>
  <p:embeddedFontLst>
    <p:embeddedFont>
      <p:font typeface="Lato Light" panose="020F0502020204030203" pitchFamily="34" charset="77"/>
      <p:regular r:id="rId23"/>
      <p:bold r:id="rId24"/>
      <p:italic r:id="rId25"/>
      <p:boldItalic r:id="rId26"/>
    </p:embeddedFont>
    <p:embeddedFont>
      <p:font typeface="Roboto Slab Regular" pitchFamily="2" charset="0"/>
      <p:regular r:id="rId27"/>
      <p:bold r:id="rId28"/>
    </p:embeddedFont>
    <p:embeddedFont>
      <p:font typeface="Ubuntu" panose="020B0504030602030204" pitchFamily="34" charset="0"/>
      <p:regular r:id="rId29"/>
      <p:bold r:id="rId30"/>
      <p:italic r:id="rId31"/>
      <p:boldItalic r:id="rId32"/>
    </p:embeddedFont>
    <p:embeddedFont>
      <p:font typeface="Ubuntu Light" panose="020B030403060203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B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0"/>
    <p:restoredTop sz="94699"/>
  </p:normalViewPr>
  <p:slideViewPr>
    <p:cSldViewPr snapToGrid="0">
      <p:cViewPr varScale="1">
        <p:scale>
          <a:sx n="179" d="100"/>
          <a:sy n="179" d="100"/>
        </p:scale>
        <p:origin x="200" y="760"/>
      </p:cViewPr>
      <p:guideLst>
        <p:guide orient="horz" pos="2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b3c9d4f7f7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b3c9d4f7f7_1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b3c9d4f7f7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b3c9d4f7f7_1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7275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b3c9d4f7f7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b3c9d4f7f7_1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9851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b3c9d4f7f7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b3c9d4f7f7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214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7028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40902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6074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b3c9d4f7f7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b3c9d4f7f7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b3c9d4f7f7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b3c9d4f7f7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b3c9d4f7f7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b3c9d4f7f7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8413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9341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b3c9d4f7f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b3c9d4f7f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6597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689681" y="630150"/>
            <a:ext cx="3883200" cy="3883200"/>
          </a:xfrm>
          <a:prstGeom prst="ellipse">
            <a:avLst/>
          </a:prstGeom>
          <a:solidFill>
            <a:schemeClr val="accent1">
              <a:alpha val="788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6481" y="961350"/>
            <a:ext cx="3629400" cy="3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Ubuntu Light"/>
              <a:buNone/>
              <a:defRPr sz="3600"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Magenta">
  <p:cSld name="BLANK_1_1_1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4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4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4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4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4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14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4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14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4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4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4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rgbClr val="A6BC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5908250" y="4660825"/>
            <a:ext cx="605400" cy="6054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2081694" y="771271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6513651" y="1616690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420476" y="3612044"/>
            <a:ext cx="336900" cy="336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2362484" y="1670133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3"/>
          <p:cNvSpPr/>
          <p:nvPr/>
        </p:nvSpPr>
        <p:spPr>
          <a:xfrm>
            <a:off x="6818461" y="1338692"/>
            <a:ext cx="93900" cy="93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6163989" y="4374525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3"/>
          <p:cNvSpPr/>
          <p:nvPr/>
        </p:nvSpPr>
        <p:spPr>
          <a:xfrm>
            <a:off x="2757247" y="861970"/>
            <a:ext cx="300900" cy="300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3509928" y="4757335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5494851" y="4374527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ctrTitle"/>
          </p:nvPr>
        </p:nvSpPr>
        <p:spPr>
          <a:xfrm>
            <a:off x="2886100" y="1888150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Ubuntu Light"/>
              <a:buNone/>
              <a:defRPr sz="3000">
                <a:solidFill>
                  <a:schemeClr val="accent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 dirty="0"/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2886100" y="2916252"/>
            <a:ext cx="3371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Ubuntu Light"/>
              <a:buNone/>
              <a:defRPr>
                <a:solidFill>
                  <a:schemeClr val="accent2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ctr" rtl="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>
            <a:off x="3811800" y="-194800"/>
            <a:ext cx="1520400" cy="152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>
            <a:off x="4982150" y="734775"/>
            <a:ext cx="774600" cy="77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3469949" y="810973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4"/>
          <p:cNvSpPr/>
          <p:nvPr/>
        </p:nvSpPr>
        <p:spPr>
          <a:xfrm>
            <a:off x="3109875" y="154418"/>
            <a:ext cx="508800" cy="5088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4"/>
          <p:cNvSpPr/>
          <p:nvPr/>
        </p:nvSpPr>
        <p:spPr>
          <a:xfrm>
            <a:off x="5395528" y="-85690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4"/>
          <p:cNvSpPr/>
          <p:nvPr userDrawn="1"/>
        </p:nvSpPr>
        <p:spPr>
          <a:xfrm>
            <a:off x="-140400" y="3784204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4"/>
          <p:cNvSpPr/>
          <p:nvPr/>
        </p:nvSpPr>
        <p:spPr>
          <a:xfrm>
            <a:off x="8079301" y="4416226"/>
            <a:ext cx="879300" cy="8793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4"/>
          <p:cNvSpPr/>
          <p:nvPr/>
        </p:nvSpPr>
        <p:spPr>
          <a:xfrm>
            <a:off x="407150" y="4701449"/>
            <a:ext cx="336900" cy="336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4"/>
          <p:cNvSpPr/>
          <p:nvPr/>
        </p:nvSpPr>
        <p:spPr>
          <a:xfrm>
            <a:off x="8896576" y="4123321"/>
            <a:ext cx="292800" cy="2928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4"/>
          <p:cNvSpPr/>
          <p:nvPr/>
        </p:nvSpPr>
        <p:spPr>
          <a:xfrm>
            <a:off x="7800547" y="465330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"/>
          <p:cNvSpPr/>
          <p:nvPr/>
        </p:nvSpPr>
        <p:spPr>
          <a:xfrm>
            <a:off x="8471997" y="4203227"/>
            <a:ext cx="93900" cy="93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"/>
          <p:cNvSpPr/>
          <p:nvPr/>
        </p:nvSpPr>
        <p:spPr>
          <a:xfrm>
            <a:off x="528659" y="350927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4"/>
          <p:cNvSpPr txBox="1">
            <a:spLocks noGrp="1"/>
          </p:cNvSpPr>
          <p:nvPr>
            <p:ph type="body" idx="1"/>
          </p:nvPr>
        </p:nvSpPr>
        <p:spPr>
          <a:xfrm>
            <a:off x="1242275" y="1704600"/>
            <a:ext cx="6659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 i="1">
                <a:latin typeface="Ubuntu" panose="020B0504030602030204" pitchFamily="34" charset="0"/>
              </a:defRPr>
            </a:lvl1pPr>
            <a:lvl2pPr marL="914400" lvl="1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2pPr>
            <a:lvl3pPr marL="1371600" lvl="2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3pPr>
            <a:lvl4pPr marL="1828800" lvl="3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4pPr>
            <a:lvl5pPr marL="2286000" lvl="4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5pPr>
            <a:lvl6pPr marL="2743200" lvl="5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6pPr>
            <a:lvl7pPr marL="3200400" lvl="6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7pPr>
            <a:lvl8pPr marL="3657600" lvl="7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8pPr>
            <a:lvl9pPr marL="4114800" lvl="8" indent="-419100" algn="ctr">
              <a:spcBef>
                <a:spcPts val="1000"/>
              </a:spcBef>
              <a:spcAft>
                <a:spcPts val="1000"/>
              </a:spcAft>
              <a:buSzPts val="3000"/>
              <a:buChar char="◦"/>
              <a:defRPr sz="3000" i="1"/>
            </a:lvl9pPr>
          </a:lstStyle>
          <a:p>
            <a:endParaRPr dirty="0"/>
          </a:p>
        </p:txBody>
      </p:sp>
      <p:sp>
        <p:nvSpPr>
          <p:cNvPr id="59" name="Google Shape;59;p4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5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5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5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5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5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5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" name="Google Shape;68;p5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5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5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5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5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5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latin typeface="Ubuntu" panose="020B0504030602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88" name="Google Shape;88;p5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○"/>
              <a:defRPr>
                <a:latin typeface="Ubuntu" panose="020B0504030602030204" pitchFamily="34" charset="0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◦"/>
              <a:defRPr/>
            </a:lvl9pPr>
          </a:lstStyle>
          <a:p>
            <a:endParaRPr dirty="0"/>
          </a:p>
        </p:txBody>
      </p:sp>
      <p:sp>
        <p:nvSpPr>
          <p:cNvPr id="89" name="Google Shape;89;p5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6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chemeClr val="accent1">
              <a:alpha val="788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6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6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6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6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6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6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6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latin typeface="Ubuntu" panose="020B0504030602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103" name="Google Shape;103;p6"/>
          <p:cNvSpPr txBox="1">
            <a:spLocks noGrp="1"/>
          </p:cNvSpPr>
          <p:nvPr>
            <p:ph type="body" idx="1"/>
          </p:nvPr>
        </p:nvSpPr>
        <p:spPr>
          <a:xfrm>
            <a:off x="2830925" y="1200150"/>
            <a:ext cx="53403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Ubuntu Light"/>
              <a:buChar char="○"/>
              <a:defRPr sz="1800"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 dirty="0"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sp>
        <p:nvSpPr>
          <p:cNvPr id="105" name="Google Shape;105;p6"/>
          <p:cNvSpPr/>
          <p:nvPr/>
        </p:nvSpPr>
        <p:spPr>
          <a:xfrm>
            <a:off x="8271269" y="4329621"/>
            <a:ext cx="774600" cy="7746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7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7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7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7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7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7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7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Ubuntu Light"/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119" name="Google Shape;119;p7"/>
          <p:cNvSpPr txBox="1">
            <a:spLocks noGrp="1"/>
          </p:cNvSpPr>
          <p:nvPr>
            <p:ph type="body" idx="1"/>
          </p:nvPr>
        </p:nvSpPr>
        <p:spPr>
          <a:xfrm>
            <a:off x="2683000" y="1428750"/>
            <a:ext cx="55590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Font typeface="Ubuntu Light"/>
              <a:buChar char="○"/>
              <a:defRPr sz="1300"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20" name="Google Shape;120;p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8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8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 userDrawn="1"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8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8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8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8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" name="Google Shape;139;p8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40" name="Google Shape;140;p8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8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latin typeface="Ubuntu" panose="020B0504030602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149" name="Google Shape;149;p8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9"/>
          <p:cNvSpPr/>
          <p:nvPr/>
        </p:nvSpPr>
        <p:spPr>
          <a:xfrm>
            <a:off x="794200" y="78224"/>
            <a:ext cx="141600" cy="14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"/>
          <p:cNvSpPr/>
          <p:nvPr/>
        </p:nvSpPr>
        <p:spPr>
          <a:xfrm>
            <a:off x="-140400" y="150205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9"/>
          <p:cNvSpPr/>
          <p:nvPr/>
        </p:nvSpPr>
        <p:spPr>
          <a:xfrm>
            <a:off x="8079301" y="377626"/>
            <a:ext cx="879300" cy="8793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9"/>
          <p:cNvSpPr/>
          <p:nvPr/>
        </p:nvSpPr>
        <p:spPr>
          <a:xfrm>
            <a:off x="696550" y="917625"/>
            <a:ext cx="336900" cy="336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"/>
          <p:cNvSpPr/>
          <p:nvPr/>
        </p:nvSpPr>
        <p:spPr>
          <a:xfrm>
            <a:off x="8924303" y="119381"/>
            <a:ext cx="292800" cy="2928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9"/>
          <p:cNvSpPr/>
          <p:nvPr/>
        </p:nvSpPr>
        <p:spPr>
          <a:xfrm>
            <a:off x="7724347" y="76710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9"/>
          <p:cNvSpPr/>
          <p:nvPr/>
        </p:nvSpPr>
        <p:spPr>
          <a:xfrm>
            <a:off x="8923937" y="451941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"/>
          <p:cNvSpPr/>
          <p:nvPr/>
        </p:nvSpPr>
        <p:spPr>
          <a:xfrm>
            <a:off x="528659" y="-124724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9"/>
          <p:cNvSpPr txBox="1">
            <a:spLocks noGrp="1"/>
          </p:cNvSpPr>
          <p:nvPr>
            <p:ph type="body" idx="1"/>
          </p:nvPr>
        </p:nvSpPr>
        <p:spPr>
          <a:xfrm>
            <a:off x="457200" y="41777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1000"/>
              </a:spcAft>
              <a:buSzPts val="1400"/>
              <a:buNone/>
              <a:defRPr sz="1400">
                <a:latin typeface="Ubuntu" panose="020B0504030602030204" pitchFamily="34" charset="0"/>
              </a:defRPr>
            </a:lvl1pPr>
          </a:lstStyle>
          <a:p>
            <a:endParaRPr dirty="0"/>
          </a:p>
        </p:txBody>
      </p:sp>
      <p:sp>
        <p:nvSpPr>
          <p:cNvPr id="165" name="Google Shape;165;p9"/>
          <p:cNvSpPr/>
          <p:nvPr/>
        </p:nvSpPr>
        <p:spPr>
          <a:xfrm>
            <a:off x="7720375" y="103875"/>
            <a:ext cx="626400" cy="6264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"/>
          <p:cNvSpPr txBox="1">
            <a:spLocks noGrp="1"/>
          </p:cNvSpPr>
          <p:nvPr>
            <p:ph type="sldNum" idx="12"/>
          </p:nvPr>
        </p:nvSpPr>
        <p:spPr>
          <a:xfrm>
            <a:off x="8117984" y="4303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Yellow">
  <p:cSld name="BLANK_1_1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3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3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3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3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3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3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3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9" name="Google Shape;269;p13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3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3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3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3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3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9" r:id="rId9"/>
    <p:sldLayoutId id="2147483660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buntu" panose="020B0504030602030204" pitchFamily="34" charset="0"/>
          <a:ea typeface="Ubuntu" panose="020B0504030602030204" pitchFamily="3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buntu" panose="020B0504030602030204" pitchFamily="34" charset="0"/>
          <a:ea typeface="Ubuntu" panose="020B0504030602030204" pitchFamily="3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adeleblais.com/toiles-gri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thethirdcartel.deviantart.com/art/Value-Scale-VII-IV-I-308960875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EuGy6fN2M0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x7AbERhg7GY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akelet.com/i/invite?code=06659a8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eleblais.com/" TargetMode="External"/><Relationship Id="rId7" Type="http://schemas.openxmlformats.org/officeDocument/2006/relationships/hyperlink" Target="http://www.estrieplus.com/contenu-portrait_artiste_peintre_adele_blais-1376-48267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fr.wikipedia.org/wiki/N%C3%A9o_pop" TargetMode="External"/><Relationship Id="rId5" Type="http://schemas.openxmlformats.org/officeDocument/2006/relationships/hyperlink" Target="https://fr.wikipedia.org/wiki/Pop_art" TargetMode="External"/><Relationship Id="rId4" Type="http://schemas.openxmlformats.org/officeDocument/2006/relationships/hyperlink" Target="https://www.lafabriqueculturelle.tv/capsules/3338/merci-a-ma-mer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IjHzMW_0T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"/>
          <p:cNvSpPr txBox="1">
            <a:spLocks noGrp="1"/>
          </p:cNvSpPr>
          <p:nvPr>
            <p:ph type="ctrTitle"/>
          </p:nvPr>
        </p:nvSpPr>
        <p:spPr>
          <a:xfrm>
            <a:off x="816532" y="1092994"/>
            <a:ext cx="3629400" cy="30298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r-CA" b="1" dirty="0">
                <a:latin typeface="Ubuntu"/>
                <a:ea typeface="Ubuntu"/>
                <a:cs typeface="Ubuntu"/>
                <a:sym typeface="Ubuntu"/>
              </a:rPr>
              <a:t>ADÈLE BLAIS</a:t>
            </a:r>
            <a:br>
              <a:rPr lang="fr-CA" b="1" dirty="0">
                <a:latin typeface="Ubuntu"/>
                <a:ea typeface="Ubuntu"/>
                <a:cs typeface="Ubuntu"/>
                <a:sym typeface="Ubuntu"/>
              </a:rPr>
            </a:br>
            <a:r>
              <a:rPr lang="fr-CA" b="1" dirty="0">
                <a:latin typeface="Ubuntu"/>
                <a:ea typeface="Ubuntu"/>
                <a:cs typeface="Ubuntu"/>
                <a:sym typeface="Ubuntu"/>
              </a:rPr>
              <a:t>EN VALEURS</a:t>
            </a:r>
            <a:br>
              <a:rPr lang="fr-CA" b="1" dirty="0">
                <a:latin typeface="Ubuntu"/>
                <a:ea typeface="Ubuntu"/>
                <a:cs typeface="Ubuntu"/>
                <a:sym typeface="Ubuntu"/>
              </a:rPr>
            </a:br>
            <a:r>
              <a:rPr lang="fr-CA" sz="2000" dirty="0"/>
              <a:t>(de tons, teintes et couleurs)</a:t>
            </a:r>
            <a:br>
              <a:rPr lang="fr-CA" sz="2800" dirty="0"/>
            </a:br>
            <a:br>
              <a:rPr lang="fr-CA" sz="2800" dirty="0"/>
            </a:br>
            <a:r>
              <a:rPr lang="fr-CA" sz="2400" dirty="0"/>
              <a:t>Collage numérique d’un portrait ou animalier</a:t>
            </a:r>
            <a:endParaRPr sz="240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CAF316-4C3C-144D-97BC-BDA1D0349AC3}"/>
              </a:ext>
            </a:extLst>
          </p:cNvPr>
          <p:cNvSpPr txBox="1"/>
          <p:nvPr/>
        </p:nvSpPr>
        <p:spPr>
          <a:xfrm>
            <a:off x="4721290" y="877078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CA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8043F59-D9C5-8549-A5D8-A3A62377D197}"/>
              </a:ext>
            </a:extLst>
          </p:cNvPr>
          <p:cNvSpPr txBox="1"/>
          <p:nvPr/>
        </p:nvSpPr>
        <p:spPr>
          <a:xfrm>
            <a:off x="139577" y="130628"/>
            <a:ext cx="25779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00" dirty="0">
                <a:solidFill>
                  <a:schemeClr val="bg1"/>
                </a:solidFill>
              </a:rPr>
              <a:t>Image : </a:t>
            </a:r>
            <a:r>
              <a:rPr lang="fr-CA" sz="1000" dirty="0">
                <a:solidFill>
                  <a:schemeClr val="bg1"/>
                </a:solidFill>
                <a:hlinkClick r:id="rId4"/>
              </a:rPr>
              <a:t>Frida Kahlo, 2020, par Adèle Blais</a:t>
            </a:r>
            <a:endParaRPr lang="fr-CA" sz="1000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F371A1-FE65-6D4F-8620-F27B1476ADB0}"/>
              </a:ext>
            </a:extLst>
          </p:cNvPr>
          <p:cNvSpPr/>
          <p:nvPr/>
        </p:nvSpPr>
        <p:spPr>
          <a:xfrm>
            <a:off x="5449078" y="335835"/>
            <a:ext cx="3452326" cy="1390261"/>
          </a:xfrm>
          <a:prstGeom prst="rect">
            <a:avLst/>
          </a:prstGeom>
          <a:solidFill>
            <a:srgbClr val="02BDC7">
              <a:alpha val="7607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C37A19-19EC-ED42-A004-8327FCA2451F}"/>
              </a:ext>
            </a:extLst>
          </p:cNvPr>
          <p:cNvSpPr/>
          <p:nvPr/>
        </p:nvSpPr>
        <p:spPr>
          <a:xfrm>
            <a:off x="5519057" y="369245"/>
            <a:ext cx="33123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A" sz="40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Mon carnet de traces</a:t>
            </a:r>
            <a:endParaRPr lang="fr-CA" sz="40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98CC98-2C9E-7B43-B267-1FB79C26221E}"/>
              </a:ext>
            </a:extLst>
          </p:cNvPr>
          <p:cNvSpPr/>
          <p:nvPr/>
        </p:nvSpPr>
        <p:spPr>
          <a:xfrm>
            <a:off x="5449078" y="3574335"/>
            <a:ext cx="3452326" cy="1390261"/>
          </a:xfrm>
          <a:prstGeom prst="rect">
            <a:avLst/>
          </a:prstGeom>
          <a:solidFill>
            <a:srgbClr val="02BDC7">
              <a:alpha val="7607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2400" dirty="0">
                <a:solidFill>
                  <a:srgbClr val="FFFFFF"/>
                </a:solidFill>
                <a:latin typeface="Ubuntu Light"/>
                <a:sym typeface="Ubuntu Light"/>
              </a:rPr>
              <a:t>Nom :</a:t>
            </a:r>
          </a:p>
          <a:p>
            <a:r>
              <a:rPr lang="fr-CA" sz="2400" dirty="0">
                <a:solidFill>
                  <a:srgbClr val="FFFFFF"/>
                </a:solidFill>
                <a:latin typeface="Ubuntu Light"/>
                <a:sym typeface="Ubuntu Light"/>
              </a:rPr>
              <a:t>Groupe :</a:t>
            </a:r>
            <a:endParaRPr lang="fr-C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PRÉPARATION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537927" y="471488"/>
            <a:ext cx="3676261" cy="38489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Les </a:t>
            </a:r>
            <a:r>
              <a:rPr lang="fr-CA" sz="1300" b="1" dirty="0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VALEURS</a:t>
            </a: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 sont des variations claires à foncées du ton de gris, d’une teinte de couleur ou entre les différentes couleurs.</a:t>
            </a:r>
          </a:p>
          <a:p>
            <a:pPr marL="342900">
              <a:spcBef>
                <a:spcPts val="2000"/>
              </a:spcBef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Pour créer des valeurs tu peux :</a:t>
            </a:r>
          </a:p>
          <a:p>
            <a:pPr marL="342900">
              <a:spcBef>
                <a:spcPts val="800"/>
              </a:spcBef>
            </a:pPr>
            <a:endParaRPr lang="fr-CA"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800100" lvl="1">
              <a:spcBef>
                <a:spcPts val="0"/>
              </a:spcBef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Ajouter sa couleur à du blanc</a:t>
            </a:r>
          </a:p>
          <a:p>
            <a:pPr marL="800100" lvl="1">
              <a:spcBef>
                <a:spcPts val="0"/>
              </a:spcBef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Ajouter un peu de noir</a:t>
            </a:r>
          </a:p>
          <a:p>
            <a:pPr marL="800100" lvl="1">
              <a:spcBef>
                <a:spcPts val="0"/>
              </a:spcBef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Ajouter un peu de la couleur adjacente sur le cercle chromatique</a:t>
            </a:r>
          </a:p>
          <a:p>
            <a:pPr marL="800100" lvl="1">
              <a:spcBef>
                <a:spcPts val="0"/>
              </a:spcBef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Ajouter une autre couleur similaire (ex. 2 rouges : magenta + carmin)</a:t>
            </a: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AB2BF37-ECDA-8D4A-9DAC-4970BD54C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5851289" y="1405998"/>
            <a:ext cx="3509657" cy="24782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1"/>
          <p:cNvSpPr txBox="1">
            <a:spLocks noGrp="1"/>
          </p:cNvSpPr>
          <p:nvPr>
            <p:ph type="title"/>
          </p:nvPr>
        </p:nvSpPr>
        <p:spPr>
          <a:xfrm>
            <a:off x="72638" y="1600199"/>
            <a:ext cx="2142000" cy="56811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RÉALISATION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9" name="Google Shape;429;p3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10" name="Google Shape;422;p30">
            <a:extLst>
              <a:ext uri="{FF2B5EF4-FFF2-40B4-BE49-F238E27FC236}">
                <a16:creationId xmlns:a16="http://schemas.microsoft.com/office/drawing/2014/main" id="{BC54F478-EC42-444F-B150-2A534A3F3C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81945" y="314325"/>
            <a:ext cx="3034746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sz="18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Choix final et justification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" name="Google Shape;422;p30">
            <a:extLst>
              <a:ext uri="{FF2B5EF4-FFF2-40B4-BE49-F238E27FC236}">
                <a16:creationId xmlns:a16="http://schemas.microsoft.com/office/drawing/2014/main" id="{CC74A1D8-E0D7-784E-8A76-0DACF4159905}"/>
              </a:ext>
            </a:extLst>
          </p:cNvPr>
          <p:cNvSpPr txBox="1">
            <a:spLocks/>
          </p:cNvSpPr>
          <p:nvPr/>
        </p:nvSpPr>
        <p:spPr>
          <a:xfrm>
            <a:off x="2705879" y="915401"/>
            <a:ext cx="2957804" cy="3535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</a:pPr>
            <a:r>
              <a:rPr lang="fr-CA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Écris tes réponses ici…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E63275-1601-AF4B-89CE-6F9580BEBECE}"/>
              </a:ext>
            </a:extLst>
          </p:cNvPr>
          <p:cNvSpPr/>
          <p:nvPr/>
        </p:nvSpPr>
        <p:spPr>
          <a:xfrm>
            <a:off x="5740624" y="847628"/>
            <a:ext cx="2849117" cy="3069772"/>
          </a:xfrm>
          <a:prstGeom prst="rect">
            <a:avLst/>
          </a:prstGeom>
          <a:solidFill>
            <a:srgbClr val="02BDC7">
              <a:alpha val="7607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Google Shape;422;p30">
            <a:extLst>
              <a:ext uri="{FF2B5EF4-FFF2-40B4-BE49-F238E27FC236}">
                <a16:creationId xmlns:a16="http://schemas.microsoft.com/office/drawing/2014/main" id="{E69A84FA-7491-EE47-B650-2C90DDDDDDCB}"/>
              </a:ext>
            </a:extLst>
          </p:cNvPr>
          <p:cNvSpPr txBox="1">
            <a:spLocks/>
          </p:cNvSpPr>
          <p:nvPr/>
        </p:nvSpPr>
        <p:spPr>
          <a:xfrm>
            <a:off x="5740624" y="3527123"/>
            <a:ext cx="2957804" cy="768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Image choisie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1"/>
          <p:cNvSpPr txBox="1">
            <a:spLocks noGrp="1"/>
          </p:cNvSpPr>
          <p:nvPr>
            <p:ph type="title"/>
          </p:nvPr>
        </p:nvSpPr>
        <p:spPr>
          <a:xfrm>
            <a:off x="72638" y="1600199"/>
            <a:ext cx="2142000" cy="56811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RÉALISATION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9" name="Google Shape;429;p3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10" name="Google Shape;422;p30">
            <a:extLst>
              <a:ext uri="{FF2B5EF4-FFF2-40B4-BE49-F238E27FC236}">
                <a16:creationId xmlns:a16="http://schemas.microsoft.com/office/drawing/2014/main" id="{BC54F478-EC42-444F-B150-2A534A3F3C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81945" y="314325"/>
            <a:ext cx="3034746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sz="18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Banque d’images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" name="Google Shape;422;p30">
            <a:extLst>
              <a:ext uri="{FF2B5EF4-FFF2-40B4-BE49-F238E27FC236}">
                <a16:creationId xmlns:a16="http://schemas.microsoft.com/office/drawing/2014/main" id="{CC74A1D8-E0D7-784E-8A76-0DACF4159905}"/>
              </a:ext>
            </a:extLst>
          </p:cNvPr>
          <p:cNvSpPr txBox="1">
            <a:spLocks/>
          </p:cNvSpPr>
          <p:nvPr/>
        </p:nvSpPr>
        <p:spPr>
          <a:xfrm>
            <a:off x="2481945" y="705539"/>
            <a:ext cx="5526199" cy="768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Colle tes images de textures et motifs ici. Ajoute des diapositives, au besoin. </a:t>
            </a:r>
          </a:p>
        </p:txBody>
      </p:sp>
    </p:spTree>
    <p:extLst>
      <p:ext uri="{BB962C8B-B14F-4D97-AF65-F5344CB8AC3E}">
        <p14:creationId xmlns:p14="http://schemas.microsoft.com/office/powerpoint/2010/main" val="2331290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1"/>
          <p:cNvSpPr txBox="1">
            <a:spLocks noGrp="1"/>
          </p:cNvSpPr>
          <p:nvPr>
            <p:ph type="title"/>
          </p:nvPr>
        </p:nvSpPr>
        <p:spPr>
          <a:xfrm>
            <a:off x="72638" y="1600199"/>
            <a:ext cx="2142000" cy="56811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RÉALISATION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9" name="Google Shape;429;p3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10" name="Google Shape;422;p30">
            <a:extLst>
              <a:ext uri="{FF2B5EF4-FFF2-40B4-BE49-F238E27FC236}">
                <a16:creationId xmlns:a16="http://schemas.microsoft.com/office/drawing/2014/main" id="{BC54F478-EC42-444F-B150-2A534A3F3C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81945" y="314325"/>
            <a:ext cx="3034746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sz="18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Banque d’images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" name="Google Shape;422;p30">
            <a:extLst>
              <a:ext uri="{FF2B5EF4-FFF2-40B4-BE49-F238E27FC236}">
                <a16:creationId xmlns:a16="http://schemas.microsoft.com/office/drawing/2014/main" id="{CC74A1D8-E0D7-784E-8A76-0DACF4159905}"/>
              </a:ext>
            </a:extLst>
          </p:cNvPr>
          <p:cNvSpPr txBox="1">
            <a:spLocks/>
          </p:cNvSpPr>
          <p:nvPr/>
        </p:nvSpPr>
        <p:spPr>
          <a:xfrm>
            <a:off x="2481945" y="705539"/>
            <a:ext cx="5526199" cy="768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Colle tes images de textures et motifs ici. Ajoute des diapositives, au besoin. </a:t>
            </a:r>
          </a:p>
        </p:txBody>
      </p:sp>
    </p:spTree>
    <p:extLst>
      <p:ext uri="{BB962C8B-B14F-4D97-AF65-F5344CB8AC3E}">
        <p14:creationId xmlns:p14="http://schemas.microsoft.com/office/powerpoint/2010/main" val="298433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9"/>
          <p:cNvSpPr txBox="1">
            <a:spLocks noGrp="1"/>
          </p:cNvSpPr>
          <p:nvPr>
            <p:ph type="ctrTitle"/>
          </p:nvPr>
        </p:nvSpPr>
        <p:spPr>
          <a:xfrm>
            <a:off x="2735975" y="1406200"/>
            <a:ext cx="3371700" cy="88694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4A5C65"/>
                </a:solidFill>
                <a:latin typeface="Ubuntu"/>
                <a:ea typeface="Ubuntu"/>
                <a:cs typeface="Ubuntu"/>
                <a:sym typeface="Ubuntu"/>
              </a:rPr>
              <a:t>TUTORIELS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16" name="Google Shape;416;p29"/>
          <p:cNvSpPr txBox="1">
            <a:spLocks noGrp="1"/>
          </p:cNvSpPr>
          <p:nvPr>
            <p:ph type="subTitle" idx="1"/>
          </p:nvPr>
        </p:nvSpPr>
        <p:spPr>
          <a:xfrm>
            <a:off x="3036200" y="2364581"/>
            <a:ext cx="3371700" cy="10836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57250" lvl="1" indent="-4000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  <a:hlinkClick r:id="rId3"/>
              </a:rPr>
              <a:t>Portrait</a:t>
            </a:r>
            <a:endParaRPr lang="fr-CA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857250" lvl="1" indent="-4000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  <a:hlinkClick r:id="rId4"/>
              </a:rPr>
              <a:t>Animalier</a:t>
            </a:r>
            <a:endParaRPr lang="fr-CA"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544029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E40A29B-B7AB-5447-98EF-51F760945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CAPTURE D’ÉCRAN DU DÉBUT DU TRAVAIL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E9A923F-0641-C74D-9F47-4E798FF23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 smtClean="0"/>
              <a:t>15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27996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E40A29B-B7AB-5447-98EF-51F760945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CA" dirty="0"/>
              <a:t>CAPTURE D’ÉCRAN DURANT LE TRAVAIL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CA" dirty="0"/>
              <a:t>*À dupliquer autant de fois que nécessaire.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E9A923F-0641-C74D-9F47-4E798FF23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 smtClean="0"/>
              <a:t>16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84345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E40A29B-B7AB-5447-98EF-51F760945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CAPTURE D’ÉCRAN DU TRAVAIL FINAL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E9A923F-0641-C74D-9F47-4E798FF23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 smtClean="0"/>
              <a:t>17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71153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INTÉGRATION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830925" y="650080"/>
            <a:ext cx="5340300" cy="36703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Importe ta réalisation dans cette </a:t>
            </a: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  <a:hlinkClick r:id="rId3"/>
              </a:rPr>
              <a:t>collection </a:t>
            </a:r>
            <a:r>
              <a:rPr lang="fr-CA" sz="1600" b="1" dirty="0" err="1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  <a:hlinkClick r:id="rId3"/>
              </a:rPr>
              <a:t>Wakelet</a:t>
            </a: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 en ajoutant les informations suivantes :</a:t>
            </a:r>
          </a:p>
          <a:p>
            <a:pPr marL="285750" indent="-28575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</a:pP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Le nom du sujet</a:t>
            </a:r>
          </a:p>
          <a:p>
            <a:pPr marL="285750" indent="-28575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</a:pP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L’adresse URL de la source de l’image utilisée</a:t>
            </a:r>
          </a:p>
          <a:p>
            <a:pPr marL="285750" indent="-28575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</a:pP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La raison pour laquelle tu as choisis ce sujet</a:t>
            </a:r>
          </a:p>
          <a:p>
            <a:pPr marL="285750" indent="-28575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</a:pPr>
            <a:r>
              <a:rPr lang="fr-CA" sz="16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Ton nom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9383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INTÉGRATION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830925" y="650080"/>
            <a:ext cx="5340300" cy="36703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fr-CA" sz="13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Regarde les différentes étapes de ta création dans ton carnet de traces et réponds aux questions suivantes :</a:t>
            </a:r>
          </a:p>
          <a:p>
            <a:pPr marL="0" lvl="0" indent="0" algn="l" rtl="0">
              <a:spcBef>
                <a:spcPts val="200"/>
              </a:spcBef>
              <a:spcAft>
                <a:spcPts val="400"/>
              </a:spcAft>
              <a:buNone/>
            </a:pPr>
            <a:endParaRPr lang="fr-CA"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fr-CA" sz="12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Es-tu satisfait(e) de ta réalisation ? Pourquoi ?</a:t>
            </a:r>
          </a:p>
          <a:p>
            <a:pPr marL="800100" lvl="1">
              <a:spcBef>
                <a:spcPts val="0"/>
              </a:spcBef>
              <a:spcAft>
                <a:spcPts val="1000"/>
              </a:spcAft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Réponds ici…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fr-CA" sz="1200" dirty="0">
              <a:solidFill>
                <a:schemeClr val="tx1"/>
              </a:solidFill>
              <a:latin typeface="Ubuntu Light" panose="020B0304030602030204" pitchFamily="34" charset="0"/>
              <a:ea typeface="Ubuntu"/>
              <a:cs typeface="Ubuntu"/>
              <a:sym typeface="Ubuntu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fr-CA" sz="12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Est-ce que les couleurs et les collages choisis mettent bien en valeur ton sujet ? Comment ?</a:t>
            </a:r>
          </a:p>
          <a:p>
            <a:pPr marL="800100" lvl="1">
              <a:spcBef>
                <a:spcPts val="0"/>
              </a:spcBef>
              <a:spcAft>
                <a:spcPts val="1000"/>
              </a:spcAft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Réponds ici…</a:t>
            </a:r>
            <a:endParaRPr lang="fr-CA" sz="12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447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65494" y="1385887"/>
            <a:ext cx="2142000" cy="996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PROPOSITION DE CRÉATION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2830925" y="950119"/>
            <a:ext cx="5340300" cy="33703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" sz="2200" b="1" dirty="0" err="1">
                <a:solidFill>
                  <a:srgbClr val="4A5C65"/>
                </a:solidFill>
              </a:rPr>
              <a:t>Découvrir</a:t>
            </a:r>
            <a:r>
              <a:rPr lang="en" sz="2200" b="1" dirty="0">
                <a:solidFill>
                  <a:srgbClr val="4A5C65"/>
                </a:solidFill>
              </a:rPr>
              <a:t> </a:t>
            </a:r>
            <a:r>
              <a:rPr lang="en" sz="2200" b="1" dirty="0" err="1">
                <a:solidFill>
                  <a:srgbClr val="4A5C65"/>
                </a:solidFill>
              </a:rPr>
              <a:t>différents</a:t>
            </a:r>
            <a:r>
              <a:rPr lang="en" sz="2200" b="1" dirty="0">
                <a:solidFill>
                  <a:srgbClr val="4A5C65"/>
                </a:solidFill>
              </a:rPr>
              <a:t> </a:t>
            </a:r>
            <a:r>
              <a:rPr lang="en" sz="2200" b="1" dirty="0" err="1">
                <a:solidFill>
                  <a:srgbClr val="4A5C65"/>
                </a:solidFill>
              </a:rPr>
              <a:t>moyens</a:t>
            </a:r>
            <a:r>
              <a:rPr lang="en" sz="2200" b="1" dirty="0">
                <a:solidFill>
                  <a:srgbClr val="4A5C65"/>
                </a:solidFill>
              </a:rPr>
              <a:t> </a:t>
            </a:r>
            <a:r>
              <a:rPr lang="en" sz="2200" b="1" dirty="0" err="1">
                <a:solidFill>
                  <a:srgbClr val="4A5C65"/>
                </a:solidFill>
              </a:rPr>
              <a:t>d’utili</a:t>
            </a:r>
            <a:r>
              <a:rPr lang="fr-CA" sz="2200" b="1" dirty="0" err="1">
                <a:solidFill>
                  <a:srgbClr val="4A5C65"/>
                </a:solidFill>
              </a:rPr>
              <a:t>ser</a:t>
            </a:r>
            <a:r>
              <a:rPr lang="fr-CA" sz="2200" b="1" dirty="0">
                <a:solidFill>
                  <a:srgbClr val="4A5C65"/>
                </a:solidFill>
              </a:rPr>
              <a:t> les valeurs dans les tons, les teintes et les couleurs pour créer des effets lors de la réalisation</a:t>
            </a:r>
            <a:r>
              <a:rPr lang="en" sz="2200" b="1" dirty="0">
                <a:solidFill>
                  <a:srgbClr val="4A5C65"/>
                </a:solidFill>
              </a:rPr>
              <a:t> d’un collage numérique </a:t>
            </a:r>
            <a:r>
              <a:rPr lang="en" sz="2200" b="1" dirty="0" err="1">
                <a:solidFill>
                  <a:srgbClr val="4A5C65"/>
                </a:solidFill>
              </a:rPr>
              <a:t>inspir</a:t>
            </a:r>
            <a:r>
              <a:rPr lang="fr-CA" sz="2200" b="1" dirty="0" err="1">
                <a:solidFill>
                  <a:srgbClr val="4A5C65"/>
                </a:solidFill>
              </a:rPr>
              <a:t>é</a:t>
            </a:r>
            <a:r>
              <a:rPr lang="en" sz="2200" b="1" dirty="0">
                <a:solidFill>
                  <a:srgbClr val="4A5C65"/>
                </a:solidFill>
              </a:rPr>
              <a:t> des portraits de </a:t>
            </a:r>
            <a:r>
              <a:rPr lang="en" sz="2200" b="1" dirty="0" err="1">
                <a:solidFill>
                  <a:srgbClr val="4A5C65"/>
                </a:solidFill>
              </a:rPr>
              <a:t>l’artiste</a:t>
            </a:r>
            <a:r>
              <a:rPr lang="en" sz="2200" b="1" dirty="0">
                <a:solidFill>
                  <a:srgbClr val="4A5C65"/>
                </a:solidFill>
              </a:rPr>
              <a:t> Adèle </a:t>
            </a:r>
            <a:r>
              <a:rPr lang="en" sz="2200" b="1" dirty="0" err="1">
                <a:solidFill>
                  <a:srgbClr val="4A5C65"/>
                </a:solidFill>
              </a:rPr>
              <a:t>Blais</a:t>
            </a:r>
            <a:r>
              <a:rPr lang="en" sz="2200" b="1" dirty="0">
                <a:solidFill>
                  <a:srgbClr val="4A5C65"/>
                </a:solidFill>
              </a:rPr>
              <a:t>.</a:t>
            </a:r>
            <a:endParaRPr sz="2200" b="1" dirty="0">
              <a:solidFill>
                <a:srgbClr val="4A5C65"/>
              </a:solidFill>
            </a:endParaRPr>
          </a:p>
        </p:txBody>
      </p:sp>
      <p:sp>
        <p:nvSpPr>
          <p:cNvPr id="327" name="Google Shape;327;p16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INTÉGRATION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830925" y="650080"/>
            <a:ext cx="5340300" cy="36703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3"/>
            </a:pPr>
            <a:r>
              <a:rPr lang="fr-CA" sz="12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Quelle a été ta plus grande difficulté et comment l’as-tu surmontée ?</a:t>
            </a:r>
          </a:p>
          <a:p>
            <a:pPr marL="800100" lvl="1">
              <a:spcBef>
                <a:spcPts val="0"/>
              </a:spcBef>
              <a:spcAft>
                <a:spcPts val="1000"/>
              </a:spcAft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Réponds ici…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fr-CA" sz="12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3"/>
            </a:pPr>
            <a:r>
              <a:rPr lang="fr-CA" sz="12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Qu’as-tu le plus apprécié de ce projet de collage numérique ?</a:t>
            </a:r>
          </a:p>
          <a:p>
            <a:pPr marL="800100" lvl="1">
              <a:spcBef>
                <a:spcPts val="0"/>
              </a:spcBef>
              <a:spcAft>
                <a:spcPts val="1000"/>
              </a:spcAft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Réponds ici…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fr-CA" sz="12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3"/>
            </a:pPr>
            <a:r>
              <a:rPr lang="fr-CA" sz="1200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Qu’as-tu appris durant ce projet qui pourrait te servir dans d’autres réalisations ?</a:t>
            </a:r>
          </a:p>
          <a:p>
            <a:pPr marL="800100" lvl="1">
              <a:spcBef>
                <a:spcPts val="0"/>
              </a:spcBef>
              <a:spcAft>
                <a:spcPts val="1000"/>
              </a:spcAft>
            </a:pPr>
            <a:r>
              <a:rPr lang="fr-CA" sz="1200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Réponds ici…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fr-CA" sz="12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 startAt="3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7568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1"/>
          <p:cNvSpPr txBox="1">
            <a:spLocks noGrp="1"/>
          </p:cNvSpPr>
          <p:nvPr>
            <p:ph type="title"/>
          </p:nvPr>
        </p:nvSpPr>
        <p:spPr>
          <a:xfrm>
            <a:off x="79781" y="1464469"/>
            <a:ext cx="2142000" cy="8038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CRITÈRES D’ÉVALUATION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61" name="Google Shape;361;p2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362" name="Google Shape;362;p21"/>
          <p:cNvSpPr txBox="1">
            <a:spLocks noGrp="1"/>
          </p:cNvSpPr>
          <p:nvPr>
            <p:ph type="body" idx="1"/>
          </p:nvPr>
        </p:nvSpPr>
        <p:spPr>
          <a:xfrm>
            <a:off x="2620021" y="614863"/>
            <a:ext cx="6046663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17500">
              <a:lnSpc>
                <a:spcPct val="150000"/>
              </a:lnSpc>
              <a:buClr>
                <a:srgbClr val="4A5C65"/>
              </a:buClr>
              <a:buSzPct val="100000"/>
              <a:buFont typeface="Ubuntu"/>
              <a:buChar char="○"/>
            </a:pPr>
            <a:r>
              <a:rPr lang="fr-CA" sz="2200" dirty="0">
                <a:solidFill>
                  <a:srgbClr val="4A5C65"/>
                </a:solidFill>
                <a:latin typeface="Ubuntu"/>
                <a:ea typeface="Ubuntu"/>
                <a:cs typeface="Ubuntu"/>
                <a:sym typeface="Ubuntu"/>
              </a:rPr>
              <a:t>Efficacité de l’utilisation des connaissances liées au langage plastique</a:t>
            </a:r>
          </a:p>
          <a:p>
            <a:pPr lvl="0" indent="-317500">
              <a:lnSpc>
                <a:spcPct val="150000"/>
              </a:lnSpc>
              <a:buClr>
                <a:srgbClr val="4A5C65"/>
              </a:buClr>
              <a:buSzPct val="100000"/>
              <a:buFont typeface="Ubuntu"/>
              <a:buChar char="○"/>
            </a:pPr>
            <a:r>
              <a:rPr lang="fr-CA" sz="2200" dirty="0">
                <a:solidFill>
                  <a:srgbClr val="4A5C65"/>
                </a:solidFill>
                <a:latin typeface="Ubuntu"/>
                <a:ea typeface="Ubuntu"/>
                <a:cs typeface="Ubuntu"/>
                <a:sym typeface="Ubuntu"/>
              </a:rPr>
              <a:t>Efficacité de l’utilisation des connaissances liées aux gestes, aux matériaux et aux outils</a:t>
            </a:r>
          </a:p>
          <a:p>
            <a:pPr lvl="0" indent="-317500">
              <a:lnSpc>
                <a:spcPct val="150000"/>
              </a:lnSpc>
              <a:buClr>
                <a:srgbClr val="4A5C65"/>
              </a:buClr>
              <a:buSzPct val="100000"/>
              <a:buFont typeface="Ubuntu"/>
              <a:buChar char="○"/>
            </a:pPr>
            <a:r>
              <a:rPr lang="fr-CA" sz="2200" dirty="0">
                <a:solidFill>
                  <a:srgbClr val="4A5C65"/>
                </a:solidFill>
                <a:latin typeface="Ubuntu"/>
                <a:ea typeface="Ubuntu"/>
                <a:cs typeface="Ubuntu"/>
                <a:sym typeface="Ubuntu"/>
              </a:rPr>
              <a:t>Cohérence de l’organisation des éléments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>
            <a:spLocks noGrp="1"/>
          </p:cNvSpPr>
          <p:nvPr>
            <p:ph type="title"/>
          </p:nvPr>
        </p:nvSpPr>
        <p:spPr>
          <a:xfrm>
            <a:off x="72638" y="1428750"/>
            <a:ext cx="2142000" cy="9324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QUESTIONS </a:t>
            </a:r>
            <a:br>
              <a:rPr lang="en" b="1" dirty="0">
                <a:latin typeface="Ubuntu"/>
                <a:ea typeface="Ubuntu"/>
                <a:cs typeface="Ubuntu"/>
                <a:sym typeface="Ubuntu"/>
              </a:rPr>
            </a:b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DE DÉPART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54" name="Google Shape;354;p20"/>
          <p:cNvSpPr txBox="1">
            <a:spLocks noGrp="1"/>
          </p:cNvSpPr>
          <p:nvPr>
            <p:ph type="body" idx="1"/>
          </p:nvPr>
        </p:nvSpPr>
        <p:spPr>
          <a:xfrm>
            <a:off x="2830925" y="1200150"/>
            <a:ext cx="53403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200" b="1" dirty="0">
              <a:solidFill>
                <a:srgbClr val="4A5C65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2200" b="1" dirty="0">
              <a:solidFill>
                <a:srgbClr val="4A5C65"/>
              </a:solidFill>
            </a:endParaRPr>
          </a:p>
        </p:txBody>
      </p:sp>
      <p:sp>
        <p:nvSpPr>
          <p:cNvPr id="355" name="Google Shape;355;p2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5" name="Google Shape;348;p19">
            <a:extLst>
              <a:ext uri="{FF2B5EF4-FFF2-40B4-BE49-F238E27FC236}">
                <a16:creationId xmlns:a16="http://schemas.microsoft.com/office/drawing/2014/main" id="{D4A5CCD8-6D6E-844B-880F-5863353D3C20}"/>
              </a:ext>
            </a:extLst>
          </p:cNvPr>
          <p:cNvSpPr txBox="1">
            <a:spLocks/>
          </p:cNvSpPr>
          <p:nvPr/>
        </p:nvSpPr>
        <p:spPr>
          <a:xfrm>
            <a:off x="2682999" y="811663"/>
            <a:ext cx="5689475" cy="3356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indent="-368300">
              <a:lnSpc>
                <a:spcPct val="150000"/>
              </a:lnSpc>
              <a:buClr>
                <a:srgbClr val="4A5C65"/>
              </a:buClr>
              <a:buSzPts val="2200"/>
            </a:pPr>
            <a:r>
              <a:rPr lang="fr-CA" sz="1400" b="1" dirty="0">
                <a:solidFill>
                  <a:srgbClr val="4A5C65"/>
                </a:solidFill>
              </a:rPr>
              <a:t>Comment un artiste choisit-il ses sujets ?</a:t>
            </a:r>
          </a:p>
          <a:p>
            <a:pPr lvl="1" indent="-368300">
              <a:lnSpc>
                <a:spcPct val="150000"/>
              </a:lnSpc>
              <a:buClr>
                <a:srgbClr val="4A5C65"/>
              </a:buClr>
              <a:buSzPts val="2200"/>
            </a:pPr>
            <a:r>
              <a:rPr lang="fr-CA" sz="1400" dirty="0">
                <a:solidFill>
                  <a:srgbClr val="4A5C65"/>
                </a:solidFill>
                <a:latin typeface="Ubuntu Light" panose="020B0304030602030204" pitchFamily="34" charset="0"/>
              </a:rPr>
              <a:t>Écris ta réponse ici…</a:t>
            </a:r>
          </a:p>
          <a:p>
            <a:pPr lvl="0" indent="-368300">
              <a:lnSpc>
                <a:spcPct val="150000"/>
              </a:lnSpc>
              <a:buClr>
                <a:srgbClr val="4A5C65"/>
              </a:buClr>
              <a:buSzPts val="2200"/>
            </a:pPr>
            <a:r>
              <a:rPr lang="fr-CA" sz="1400" b="1" dirty="0">
                <a:solidFill>
                  <a:srgbClr val="4A5C65"/>
                </a:solidFill>
              </a:rPr>
              <a:t>Quelles personnes de l’histoire ou de ton entourage t’inspirent le plus ? Pourquoi ?</a:t>
            </a:r>
          </a:p>
          <a:p>
            <a:pPr lvl="1" indent="-368300">
              <a:lnSpc>
                <a:spcPct val="150000"/>
              </a:lnSpc>
              <a:buClr>
                <a:srgbClr val="4A5C65"/>
              </a:buClr>
              <a:buSzPts val="2200"/>
            </a:pPr>
            <a:r>
              <a:rPr lang="fr-CA" sz="1400" dirty="0">
                <a:solidFill>
                  <a:srgbClr val="4A5C65"/>
                </a:solidFill>
                <a:latin typeface="Ubuntu Light" panose="020B0304030602030204" pitchFamily="34" charset="0"/>
              </a:rPr>
              <a:t>Écris ta réponse ici…</a:t>
            </a:r>
          </a:p>
          <a:p>
            <a:pPr lvl="0" indent="-368300">
              <a:lnSpc>
                <a:spcPct val="150000"/>
              </a:lnSpc>
              <a:spcBef>
                <a:spcPts val="0"/>
              </a:spcBef>
              <a:buClr>
                <a:srgbClr val="4A5C65"/>
              </a:buClr>
              <a:buSzPts val="2200"/>
            </a:pPr>
            <a:r>
              <a:rPr lang="fr-CA" sz="1400" b="1" dirty="0">
                <a:solidFill>
                  <a:srgbClr val="4A5C65"/>
                </a:solidFill>
              </a:rPr>
              <a:t>Quels animaux te semblent les plus intéressants à dessiner ? Pourquoi ?</a:t>
            </a:r>
          </a:p>
          <a:p>
            <a:pPr lvl="1" indent="-368300">
              <a:lnSpc>
                <a:spcPct val="150000"/>
              </a:lnSpc>
              <a:buClr>
                <a:srgbClr val="4A5C65"/>
              </a:buClr>
              <a:buSzPts val="2200"/>
            </a:pPr>
            <a:r>
              <a:rPr lang="fr-CA" sz="1400" dirty="0">
                <a:solidFill>
                  <a:srgbClr val="4A5C65"/>
                </a:solidFill>
                <a:latin typeface="Ubuntu Light" panose="020B0304030602030204" pitchFamily="34" charset="0"/>
              </a:rPr>
              <a:t>Écris ta réponse ici…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7"/>
          <p:cNvSpPr txBox="1">
            <a:spLocks noGrp="1"/>
          </p:cNvSpPr>
          <p:nvPr>
            <p:ph type="title"/>
          </p:nvPr>
        </p:nvSpPr>
        <p:spPr>
          <a:xfrm>
            <a:off x="65493" y="1457324"/>
            <a:ext cx="2142000" cy="8467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REPÈRES CULTURELS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33" name="Google Shape;333;p1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 dirty="0"/>
          </a:p>
        </p:txBody>
      </p:sp>
      <p:sp>
        <p:nvSpPr>
          <p:cNvPr id="334" name="Google Shape;334;p17"/>
          <p:cNvSpPr txBox="1">
            <a:spLocks noGrp="1"/>
          </p:cNvSpPr>
          <p:nvPr>
            <p:ph type="body" idx="1"/>
          </p:nvPr>
        </p:nvSpPr>
        <p:spPr>
          <a:xfrm>
            <a:off x="2683000" y="942974"/>
            <a:ext cx="5691900" cy="3225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68300">
              <a:lnSpc>
                <a:spcPct val="150000"/>
              </a:lnSpc>
              <a:buClr>
                <a:schemeClr val="dk1"/>
              </a:buClr>
              <a:buSzPts val="2200"/>
              <a:buFont typeface="Courier New" panose="02070309020205020404" pitchFamily="49" charset="0"/>
              <a:buChar char="o"/>
            </a:pPr>
            <a:r>
              <a:rPr lang="fr-CA" sz="2200" b="1" dirty="0"/>
              <a:t>Œuvres sur le site web d’</a:t>
            </a:r>
            <a:r>
              <a:rPr lang="fr-CA" sz="2200" b="1" dirty="0">
                <a:hlinkClick r:id="rId3"/>
              </a:rPr>
              <a:t>Adèle Blais</a:t>
            </a:r>
            <a:endParaRPr lang="fr-CA" sz="2200" b="1" dirty="0"/>
          </a:p>
          <a:p>
            <a:pPr indent="-368300">
              <a:lnSpc>
                <a:spcPct val="150000"/>
              </a:lnSpc>
              <a:buClr>
                <a:schemeClr val="dk1"/>
              </a:buClr>
              <a:buSzPts val="2200"/>
              <a:buFont typeface="Courier New" panose="02070309020205020404" pitchFamily="49" charset="0"/>
              <a:buChar char="o"/>
            </a:pPr>
            <a:r>
              <a:rPr lang="fr-CA" sz="2200" b="1" dirty="0"/>
              <a:t>Capsule de la </a:t>
            </a:r>
            <a:r>
              <a:rPr lang="fr-CA" sz="2200" b="1" dirty="0">
                <a:hlinkClick r:id="rId4"/>
              </a:rPr>
              <a:t>Fabrique culturelle</a:t>
            </a:r>
            <a:r>
              <a:rPr lang="fr-CA" sz="2200" b="1" dirty="0"/>
              <a:t> sur l’artiste</a:t>
            </a:r>
          </a:p>
          <a:p>
            <a:pPr indent="-368300">
              <a:lnSpc>
                <a:spcPct val="150000"/>
              </a:lnSpc>
              <a:buClr>
                <a:schemeClr val="dk1"/>
              </a:buClr>
              <a:buSzPts val="2200"/>
              <a:buFont typeface="Courier New" panose="02070309020205020404" pitchFamily="49" charset="0"/>
              <a:buChar char="o"/>
            </a:pPr>
            <a:r>
              <a:rPr lang="fr-CA" sz="2200" b="1" dirty="0">
                <a:solidFill>
                  <a:schemeClr val="tx1"/>
                </a:solidFill>
              </a:rPr>
              <a:t>Lien avec le </a:t>
            </a:r>
            <a:r>
              <a:rPr lang="fr-CA" sz="2200" b="1" dirty="0">
                <a:solidFill>
                  <a:srgbClr val="02BDC7"/>
                </a:solidFill>
                <a:hlinkClick r:id="rId5"/>
              </a:rPr>
              <a:t>Pop art</a:t>
            </a:r>
            <a:r>
              <a:rPr lang="fr-CA" sz="2200" b="1" dirty="0"/>
              <a:t>, </a:t>
            </a:r>
            <a:r>
              <a:rPr lang="fr-CA" sz="2200" b="1" dirty="0">
                <a:hlinkClick r:id="rId6"/>
              </a:rPr>
              <a:t>Néo pop</a:t>
            </a:r>
            <a:r>
              <a:rPr lang="fr-CA" sz="2200" b="1" dirty="0"/>
              <a:t> et </a:t>
            </a:r>
            <a:r>
              <a:rPr lang="fr-CA" sz="2200" b="1" dirty="0">
                <a:hlinkClick r:id="rId7"/>
              </a:rPr>
              <a:t>Néo pop happy</a:t>
            </a:r>
            <a:endParaRPr lang="fr-CA" sz="2200" dirty="0">
              <a:solidFill>
                <a:srgbClr val="6C6C6C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9"/>
          <p:cNvSpPr txBox="1">
            <a:spLocks noGrp="1"/>
          </p:cNvSpPr>
          <p:nvPr>
            <p:ph type="ctrTitle"/>
          </p:nvPr>
        </p:nvSpPr>
        <p:spPr>
          <a:xfrm>
            <a:off x="2735975" y="1406200"/>
            <a:ext cx="3371700" cy="88694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4A5C65"/>
                </a:solidFill>
                <a:latin typeface="Ubuntu"/>
                <a:ea typeface="Ubuntu"/>
                <a:cs typeface="Ubuntu"/>
                <a:sym typeface="Ubuntu"/>
              </a:rPr>
              <a:t>CRÉER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16" name="Google Shape;416;p29"/>
          <p:cNvSpPr txBox="1">
            <a:spLocks noGrp="1"/>
          </p:cNvSpPr>
          <p:nvPr>
            <p:ph type="subTitle" idx="1"/>
          </p:nvPr>
        </p:nvSpPr>
        <p:spPr>
          <a:xfrm>
            <a:off x="3036200" y="2364581"/>
            <a:ext cx="3371700" cy="10836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●"/>
            </a:pPr>
            <a:r>
              <a:rPr lang="fr-CA" sz="1300" dirty="0">
                <a:solidFill>
                  <a:schemeClr val="tx1"/>
                </a:solidFill>
              </a:rPr>
              <a:t>En modifiant un portrait ou un animalier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●"/>
            </a:pPr>
            <a:r>
              <a:rPr lang="fr-CA" sz="1300" dirty="0">
                <a:solidFill>
                  <a:schemeClr val="tx1"/>
                </a:solidFill>
              </a:rPr>
              <a:t>En choisissant des textures et une palette de couleurs  intéressantes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●"/>
            </a:pPr>
            <a:r>
              <a:rPr lang="fr-CA" sz="1300" b="1" dirty="0">
                <a:solidFill>
                  <a:schemeClr val="tx1"/>
                </a:solidFill>
                <a:hlinkClick r:id="rId3"/>
              </a:rPr>
              <a:t>Vidéo explicative du projet</a:t>
            </a:r>
            <a:endParaRPr sz="13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PRÉPARATION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705878" y="314325"/>
            <a:ext cx="5960805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Décris les caractéristiques des œuvres d’Adèle Blais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5" name="Google Shape;422;p30">
            <a:extLst>
              <a:ext uri="{FF2B5EF4-FFF2-40B4-BE49-F238E27FC236}">
                <a16:creationId xmlns:a16="http://schemas.microsoft.com/office/drawing/2014/main" id="{5DD69455-4642-294D-81BE-A3FD6D2FDB50}"/>
              </a:ext>
            </a:extLst>
          </p:cNvPr>
          <p:cNvSpPr txBox="1">
            <a:spLocks/>
          </p:cNvSpPr>
          <p:nvPr/>
        </p:nvSpPr>
        <p:spPr>
          <a:xfrm>
            <a:off x="2705878" y="1151717"/>
            <a:ext cx="5960805" cy="3438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</a:pPr>
            <a:r>
              <a:rPr lang="fr-CA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Écris tes réponses ici… </a:t>
            </a:r>
          </a:p>
        </p:txBody>
      </p:sp>
    </p:spTree>
    <p:extLst>
      <p:ext uri="{BB962C8B-B14F-4D97-AF65-F5344CB8AC3E}">
        <p14:creationId xmlns:p14="http://schemas.microsoft.com/office/powerpoint/2010/main" val="1680078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PRÉPARATION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705878" y="314325"/>
            <a:ext cx="5960805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Notes suite à tes recherches sur le Pop art, le Néo pop et le Néo pop happy.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5" name="Google Shape;422;p30">
            <a:extLst>
              <a:ext uri="{FF2B5EF4-FFF2-40B4-BE49-F238E27FC236}">
                <a16:creationId xmlns:a16="http://schemas.microsoft.com/office/drawing/2014/main" id="{5DD69455-4642-294D-81BE-A3FD6D2FDB50}"/>
              </a:ext>
            </a:extLst>
          </p:cNvPr>
          <p:cNvSpPr txBox="1">
            <a:spLocks/>
          </p:cNvSpPr>
          <p:nvPr/>
        </p:nvSpPr>
        <p:spPr>
          <a:xfrm>
            <a:off x="2705878" y="1484668"/>
            <a:ext cx="5960805" cy="2966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</a:pPr>
            <a:r>
              <a:rPr lang="fr-CA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Écris tes réponses ici… </a:t>
            </a:r>
          </a:p>
        </p:txBody>
      </p:sp>
    </p:spTree>
    <p:extLst>
      <p:ext uri="{BB962C8B-B14F-4D97-AF65-F5344CB8AC3E}">
        <p14:creationId xmlns:p14="http://schemas.microsoft.com/office/powerpoint/2010/main" val="767826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"/>
          <p:cNvSpPr txBox="1">
            <a:spLocks noGrp="1"/>
          </p:cNvSpPr>
          <p:nvPr>
            <p:ph type="title"/>
          </p:nvPr>
        </p:nvSpPr>
        <p:spPr>
          <a:xfrm>
            <a:off x="65493" y="1600199"/>
            <a:ext cx="2142000" cy="618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Ubuntu"/>
                <a:ea typeface="Ubuntu"/>
                <a:cs typeface="Ubuntu"/>
                <a:sym typeface="Ubuntu"/>
              </a:rPr>
              <a:t>PRÉPARATION</a:t>
            </a: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2" name="Google Shape;422;p30"/>
          <p:cNvSpPr txBox="1">
            <a:spLocks noGrp="1"/>
          </p:cNvSpPr>
          <p:nvPr>
            <p:ph type="body" idx="1"/>
          </p:nvPr>
        </p:nvSpPr>
        <p:spPr>
          <a:xfrm>
            <a:off x="2705878" y="314325"/>
            <a:ext cx="5960805" cy="10666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fr-CA" b="1" dirty="0">
                <a:solidFill>
                  <a:schemeClr val="tx1"/>
                </a:solidFill>
                <a:latin typeface="Ubuntu"/>
                <a:ea typeface="Ubuntu"/>
                <a:cs typeface="Ubuntu"/>
                <a:sym typeface="Ubuntu"/>
              </a:rPr>
              <a:t>Liste de sujets possibles avec la raison pour chacun.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  <a:buFont typeface="+mj-lt"/>
              <a:buAutoNum type="arabicPeriod"/>
            </a:pPr>
            <a:endParaRPr sz="1300" b="1" dirty="0">
              <a:solidFill>
                <a:schemeClr val="tx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23" name="Google Shape;423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5" name="Google Shape;422;p30">
            <a:extLst>
              <a:ext uri="{FF2B5EF4-FFF2-40B4-BE49-F238E27FC236}">
                <a16:creationId xmlns:a16="http://schemas.microsoft.com/office/drawing/2014/main" id="{5DD69455-4642-294D-81BE-A3FD6D2FDB50}"/>
              </a:ext>
            </a:extLst>
          </p:cNvPr>
          <p:cNvSpPr txBox="1">
            <a:spLocks/>
          </p:cNvSpPr>
          <p:nvPr/>
        </p:nvSpPr>
        <p:spPr>
          <a:xfrm>
            <a:off x="2705878" y="915401"/>
            <a:ext cx="5960805" cy="3535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 Light"/>
              <a:buChar char="○"/>
              <a:defRPr sz="1800" b="0" i="0" u="none" strike="noStrike" cap="none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Lato Light"/>
              <a:buChar char="◦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2000"/>
              </a:spcBef>
              <a:spcAft>
                <a:spcPts val="1000"/>
              </a:spcAft>
            </a:pPr>
            <a:r>
              <a:rPr lang="fr-CA" dirty="0">
                <a:solidFill>
                  <a:schemeClr val="tx1"/>
                </a:solidFill>
                <a:latin typeface="Ubuntu Light" panose="020B0304030602030204" pitchFamily="34" charset="0"/>
                <a:ea typeface="Ubuntu"/>
                <a:cs typeface="Ubuntu"/>
                <a:sym typeface="Ubuntu"/>
              </a:rPr>
              <a:t>Écris tes réponses ici… </a:t>
            </a:r>
          </a:p>
        </p:txBody>
      </p:sp>
    </p:spTree>
    <p:extLst>
      <p:ext uri="{BB962C8B-B14F-4D97-AF65-F5344CB8AC3E}">
        <p14:creationId xmlns:p14="http://schemas.microsoft.com/office/powerpoint/2010/main" val="3000367402"/>
      </p:ext>
    </p:extLst>
  </p:cSld>
  <p:clrMapOvr>
    <a:masterClrMapping/>
  </p:clrMapOvr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564</Words>
  <Application>Microsoft Macintosh PowerPoint</Application>
  <PresentationFormat>Affichage à l'écran (16:9)</PresentationFormat>
  <Paragraphs>100</Paragraphs>
  <Slides>20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Ubuntu Light</vt:lpstr>
      <vt:lpstr>Arial</vt:lpstr>
      <vt:lpstr>Courier New</vt:lpstr>
      <vt:lpstr>Ubuntu</vt:lpstr>
      <vt:lpstr>Roboto Slab Regular</vt:lpstr>
      <vt:lpstr>Lato Light</vt:lpstr>
      <vt:lpstr>Kent template</vt:lpstr>
      <vt:lpstr>ADÈLE BLAIS EN VALEURS (de tons, teintes et couleurs)  Collage numérique d’un portrait ou animalier</vt:lpstr>
      <vt:lpstr>PROPOSITION DE CRÉATION</vt:lpstr>
      <vt:lpstr>CRITÈRES D’ÉVALUATION</vt:lpstr>
      <vt:lpstr>QUESTIONS  DE DÉPART</vt:lpstr>
      <vt:lpstr>REPÈRES CULTURELS</vt:lpstr>
      <vt:lpstr>CRÉER</vt:lpstr>
      <vt:lpstr>PRÉPARATION</vt:lpstr>
      <vt:lpstr>PRÉPARATION</vt:lpstr>
      <vt:lpstr>PRÉPARATION</vt:lpstr>
      <vt:lpstr>PRÉPARATION</vt:lpstr>
      <vt:lpstr>RÉALISATION</vt:lpstr>
      <vt:lpstr>RÉALISATION</vt:lpstr>
      <vt:lpstr>RÉALISATION</vt:lpstr>
      <vt:lpstr>TUTORIELS</vt:lpstr>
      <vt:lpstr>Présentation PowerPoint</vt:lpstr>
      <vt:lpstr>Présentation PowerPoint</vt:lpstr>
      <vt:lpstr>Présentation PowerPoint</vt:lpstr>
      <vt:lpstr>INTÉGRATION</vt:lpstr>
      <vt:lpstr>INTÉGRATION</vt:lpstr>
      <vt:lpstr>INTÉGRATION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MÉMOIRE MOTIFS Égoportrait symbolique en réalité augmentée </dc:title>
  <cp:lastModifiedBy>Lapolice Marie-Ève</cp:lastModifiedBy>
  <cp:revision>21</cp:revision>
  <dcterms:modified xsi:type="dcterms:W3CDTF">2021-06-07T23:57:57Z</dcterms:modified>
</cp:coreProperties>
</file>