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Ubuntu"/>
      <p:regular r:id="rId23"/>
      <p:bold r:id="rId24"/>
      <p:italic r:id="rId25"/>
      <p:boldItalic r:id="rId26"/>
    </p:embeddedFont>
    <p:embeddedFont>
      <p:font typeface="Ubuntu Medium"/>
      <p:regular r:id="rId27"/>
      <p:bold r:id="rId28"/>
      <p:italic r:id="rId29"/>
      <p:boldItalic r:id="rId30"/>
    </p:embeddedFont>
    <p:embeddedFont>
      <p:font typeface="Viga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41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F76CB4-E322-49E4-A237-141EBE573AC6}">
  <a:tblStyle styleId="{D2F76CB4-E322-49E4-A237-141EBE573A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4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Ubuntu-bold.fntdata"/><Relationship Id="rId23" Type="http://schemas.openxmlformats.org/officeDocument/2006/relationships/font" Target="fonts/Ubuntu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Ubuntu-boldItalic.fntdata"/><Relationship Id="rId25" Type="http://schemas.openxmlformats.org/officeDocument/2006/relationships/font" Target="fonts/Ubuntu-italic.fntdata"/><Relationship Id="rId28" Type="http://schemas.openxmlformats.org/officeDocument/2006/relationships/font" Target="fonts/UbuntuMedium-bold.fntdata"/><Relationship Id="rId27" Type="http://schemas.openxmlformats.org/officeDocument/2006/relationships/font" Target="fonts/Ubuntu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Viga-regular.fntdata"/><Relationship Id="rId30" Type="http://schemas.openxmlformats.org/officeDocument/2006/relationships/font" Target="fonts/Ubuntu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be255dc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be255dc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ce02b28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ce02b28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ce02b28b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ce02b28b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ece02b28b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ece02b28b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75aea1cb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f75aea1cb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ece02b28b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ece02b28b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bdeaa2d3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dbdeaa2d3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dbdeaa2d3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1dbdeaa2d3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cea2e1b8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cea2e1b8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57be232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57be232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75aea1cb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75aea1cb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ce02b28b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ece02b28b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ce02b28b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ce02b28b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33b064de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33b064de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ce02b28b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ce02b28b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69BF">
            <a:alpha val="47980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67300" y="1178175"/>
            <a:ext cx="4906200" cy="2584800"/>
          </a:xfrm>
          <a:prstGeom prst="rect">
            <a:avLst/>
          </a:prstGeom>
          <a:solidFill>
            <a:srgbClr val="F4F4F6">
              <a:alpha val="551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04775" y="184725"/>
            <a:ext cx="4647900" cy="46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43300" y="146625"/>
            <a:ext cx="4647900" cy="46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69BF">
            <a:alpha val="16610"/>
          </a:srgbClr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3600"/>
              <a:buFont typeface="Ubuntu"/>
              <a:buNone/>
              <a:defRPr b="1" sz="3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2800" y="3304525"/>
            <a:ext cx="2134950" cy="21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151200" y="-287125"/>
            <a:ext cx="2134950" cy="21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uits" type="tx">
  <p:cSld name="TITLE_AND_BODY">
    <p:bg>
      <p:bgPr>
        <a:solidFill>
          <a:srgbClr val="0069BF">
            <a:alpha val="16610"/>
          </a:srgbClr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344825" y="140225"/>
            <a:ext cx="9144000" cy="1270500"/>
          </a:xfrm>
          <a:prstGeom prst="rect">
            <a:avLst/>
          </a:prstGeom>
          <a:solidFill>
            <a:srgbClr val="384F5C">
              <a:alpha val="542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1323250" y="292625"/>
            <a:ext cx="635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4F4F6"/>
              </a:buClr>
              <a:buSzPts val="2800"/>
              <a:buFont typeface="Ubuntu"/>
              <a:buNone/>
              <a:defRPr b="1">
                <a:solidFill>
                  <a:srgbClr val="F4F4F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286675" y="1637425"/>
            <a:ext cx="6673500" cy="30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900"/>
              <a:buFont typeface="Ubuntu"/>
              <a:buChar char="●"/>
              <a:defRPr sz="19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●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●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72800" y="3304525"/>
            <a:ext cx="2134950" cy="21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7151200" y="-292000"/>
            <a:ext cx="2134950" cy="21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0069BF">
            <a:alpha val="16610"/>
          </a:srgbClr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58278" y="3582681"/>
            <a:ext cx="2988403" cy="298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5400000">
            <a:off x="-518697" y="1943096"/>
            <a:ext cx="2303192" cy="230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4F4F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257300" y="445025"/>
            <a:ext cx="64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800"/>
              <a:buFont typeface="Viga"/>
              <a:buNone/>
              <a:defRPr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95343" y="4293107"/>
            <a:ext cx="2103561" cy="210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 amt="50000"/>
          </a:blip>
          <a:srcRect b="6" l="0" r="0" t="34273"/>
          <a:stretch/>
        </p:blipFill>
        <p:spPr>
          <a:xfrm rot="5400000">
            <a:off x="-876402" y="3091027"/>
            <a:ext cx="2103569" cy="138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10800000">
            <a:off x="1574239" y="4293107"/>
            <a:ext cx="2103561" cy="210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257300" y="1238250"/>
            <a:ext cx="6673500" cy="30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900"/>
              <a:buFont typeface="Ubuntu"/>
              <a:buChar char="●"/>
              <a:defRPr sz="19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●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●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7297307" y="-1330312"/>
            <a:ext cx="2103561" cy="210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 amt="50000"/>
          </a:blip>
          <a:srcRect b="6" l="0" r="0" t="34273"/>
          <a:stretch/>
        </p:blipFill>
        <p:spPr>
          <a:xfrm rot="-5400000">
            <a:off x="7878358" y="592820"/>
            <a:ext cx="2103569" cy="138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427725" y="-1330312"/>
            <a:ext cx="2103561" cy="2103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8QZBhuXZTknzt1i3NImZd6fl3g1rrtQ9cWk3_wsqVn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hyperlink" Target="https://www.artbreeder.com/beta/collag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hyperlink" Target="https://www.artbreeder.com/beta/collag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hyperlink" Target="https://www.artbreeder.com/beta/collag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exica.art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ladigitale.dev/digitools/generateur-histoire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adigitale.dev/digitools/generateur-histoir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eam.ai/create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1.jpg"/><Relationship Id="rId6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eam.ai/creat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artbreeder.com/beta/collage" TargetMode="External"/><Relationship Id="rId4" Type="http://schemas.openxmlformats.org/officeDocument/2006/relationships/hyperlink" Target="https://www.youtube.com/watch?v=vnVpZf0k5Ns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9.jpg"/><Relationship Id="rId7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2197100" y="1714500"/>
            <a:ext cx="48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COLLAGE DADA IA</a:t>
            </a:r>
            <a:endParaRPr sz="4400"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2635250" y="2362200"/>
            <a:ext cx="443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nom: </a:t>
            </a:r>
            <a:endParaRPr b="1" sz="3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213800" y="222025"/>
            <a:ext cx="384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Viga"/>
                <a:ea typeface="Viga"/>
                <a:cs typeface="Viga"/>
                <a:sym typeface="Viga"/>
              </a:rPr>
              <a:t>Me créer </a:t>
            </a:r>
            <a:r>
              <a:rPr lang="fr-CA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une copie du document</a:t>
            </a:r>
            <a:endParaRPr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1257300" y="1207025"/>
            <a:ext cx="64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520"/>
              <a:t>Important!</a:t>
            </a:r>
            <a:endParaRPr sz="3520"/>
          </a:p>
        </p:txBody>
      </p:sp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1257300" y="2000250"/>
            <a:ext cx="6673500" cy="17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-CA" sz="2800"/>
              <a:t>Travailler chaque collage dans un onglet différent afin d’y avoir accès pour la phase de séparation.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0" y="0"/>
            <a:ext cx="64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COLLAGE DADA #1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6176575" y="657600"/>
            <a:ext cx="118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69BF"/>
                </a:solidFill>
                <a:latin typeface="Ubuntu Medium"/>
                <a:ea typeface="Ubuntu Medium"/>
                <a:cs typeface="Ubuntu Medium"/>
                <a:sym typeface="Ubuntu Medium"/>
              </a:rPr>
              <a:t>Tutoriel sur Artbreeder</a:t>
            </a:r>
            <a:endParaRPr>
              <a:solidFill>
                <a:srgbClr val="0069B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026" y="572701"/>
            <a:ext cx="785398" cy="78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292225" y="1442725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400">
                <a:solidFill>
                  <a:schemeClr val="dk1"/>
                </a:solidFill>
              </a:rPr>
              <a:t>REQUÊTE</a:t>
            </a: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: 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4687975" y="1442713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400">
                <a:solidFill>
                  <a:schemeClr val="dk1"/>
                </a:solidFill>
              </a:rPr>
              <a:t>CHOIX</a:t>
            </a: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: 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104350" y="435900"/>
            <a:ext cx="5754600" cy="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070" u="sng">
                <a:solidFill>
                  <a:schemeClr val="accent5"/>
                </a:solidFill>
                <a:latin typeface="Ubuntu Medium"/>
                <a:ea typeface="Ubuntu Medium"/>
                <a:cs typeface="Ubuntu Medium"/>
                <a:sym typeface="Ubuntu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Artbreeder</a:t>
            </a:r>
            <a:endParaRPr sz="1070">
              <a:solidFill>
                <a:schemeClr val="accent5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Inventer 3 phrases différentes avec les mots </a:t>
            </a: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tirés au hasard </a:t>
            </a: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pour en faire 3 requêtes à utiliser dans Artbreeder</a:t>
            </a:r>
            <a:endParaRPr sz="107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Enregistrer chaque résultat et collage</a:t>
            </a:r>
            <a:endParaRPr sz="107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0" y="0"/>
            <a:ext cx="64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COLLAGE DADA #2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6176575" y="657600"/>
            <a:ext cx="118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69BF"/>
                </a:solidFill>
                <a:latin typeface="Ubuntu Medium"/>
                <a:ea typeface="Ubuntu Medium"/>
                <a:cs typeface="Ubuntu Medium"/>
                <a:sym typeface="Ubuntu Medium"/>
              </a:rPr>
              <a:t>Tutoriel sur Artbreeder</a:t>
            </a:r>
            <a:endParaRPr>
              <a:solidFill>
                <a:srgbClr val="0069B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026" y="572701"/>
            <a:ext cx="785398" cy="78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292225" y="1442725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400">
                <a:solidFill>
                  <a:schemeClr val="dk1"/>
                </a:solidFill>
              </a:rPr>
              <a:t>REQUÊTE</a:t>
            </a: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: 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4687975" y="1442713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400">
                <a:solidFill>
                  <a:schemeClr val="dk1"/>
                </a:solidFill>
              </a:rPr>
              <a:t>CHOIX</a:t>
            </a: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: 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55" name="Google Shape;155;p18"/>
          <p:cNvSpPr txBox="1"/>
          <p:nvPr>
            <p:ph idx="1" type="body"/>
          </p:nvPr>
        </p:nvSpPr>
        <p:spPr>
          <a:xfrm>
            <a:off x="104350" y="435900"/>
            <a:ext cx="5754600" cy="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070" u="sng">
                <a:solidFill>
                  <a:schemeClr val="accent5"/>
                </a:solidFill>
                <a:latin typeface="Ubuntu Medium"/>
                <a:ea typeface="Ubuntu Medium"/>
                <a:cs typeface="Ubuntu Medium"/>
                <a:sym typeface="Ubuntu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Artbreeder</a:t>
            </a:r>
            <a:endParaRPr sz="1070">
              <a:solidFill>
                <a:schemeClr val="accent5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Inventer 3 phrases différentes avec les mots tirés au hasard pour en faire 3 requêtes à utiliser dans Artbreeder</a:t>
            </a:r>
            <a:endParaRPr sz="107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Enregistrer chaque résultat et collage</a:t>
            </a:r>
            <a:endParaRPr sz="107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0" y="0"/>
            <a:ext cx="64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COLLAGE DADA #3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6176575" y="657600"/>
            <a:ext cx="118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69BF"/>
                </a:solidFill>
                <a:latin typeface="Ubuntu Medium"/>
                <a:ea typeface="Ubuntu Medium"/>
                <a:cs typeface="Ubuntu Medium"/>
                <a:sym typeface="Ubuntu Medium"/>
              </a:rPr>
              <a:t>Tutoriel sur Artbreeder</a:t>
            </a:r>
            <a:endParaRPr>
              <a:solidFill>
                <a:srgbClr val="0069B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026" y="572701"/>
            <a:ext cx="785398" cy="78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292225" y="1442725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400">
                <a:solidFill>
                  <a:schemeClr val="dk1"/>
                </a:solidFill>
              </a:rPr>
              <a:t>REQUÊTE</a:t>
            </a: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: 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64" name="Google Shape;164;p19"/>
          <p:cNvSpPr txBox="1"/>
          <p:nvPr>
            <p:ph idx="1" type="body"/>
          </p:nvPr>
        </p:nvSpPr>
        <p:spPr>
          <a:xfrm>
            <a:off x="4687975" y="1442713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400">
                <a:solidFill>
                  <a:schemeClr val="dk1"/>
                </a:solidFill>
              </a:rPr>
              <a:t>CHOIX</a:t>
            </a: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: 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104350" y="435900"/>
            <a:ext cx="5754600" cy="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070" u="sng">
                <a:solidFill>
                  <a:schemeClr val="accent5"/>
                </a:solidFill>
                <a:latin typeface="Ubuntu Medium"/>
                <a:ea typeface="Ubuntu Medium"/>
                <a:cs typeface="Ubuntu Medium"/>
                <a:sym typeface="Ubuntu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Artbreeder</a:t>
            </a:r>
            <a:endParaRPr sz="1070">
              <a:solidFill>
                <a:schemeClr val="accent5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Inventer 3 phrases différentes avec les mots tirés au hasard pour en faire 3 requêtes à utiliser dans Artbreeder</a:t>
            </a:r>
            <a:endParaRPr sz="107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Enregistrer chaque résultat et collage</a:t>
            </a:r>
            <a:endParaRPr sz="107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/>
        </p:nvSpPr>
        <p:spPr>
          <a:xfrm>
            <a:off x="0" y="0"/>
            <a:ext cx="487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latin typeface="Ubuntu Medium"/>
                <a:ea typeface="Ubuntu Medium"/>
                <a:cs typeface="Ubuntu Medium"/>
                <a:sym typeface="Ubuntu Medium"/>
              </a:rPr>
              <a:t>Paysage, accessoires, autres éléments générés</a:t>
            </a:r>
            <a:endParaRPr sz="16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/>
        </p:nvSpPr>
        <p:spPr>
          <a:xfrm>
            <a:off x="695250" y="495300"/>
            <a:ext cx="729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rgbClr val="F4F4F6"/>
                </a:solidFill>
                <a:latin typeface="Viga"/>
                <a:ea typeface="Viga"/>
                <a:cs typeface="Viga"/>
                <a:sym typeface="Viga"/>
              </a:rPr>
              <a:t>SÉPARATION</a:t>
            </a:r>
            <a:endParaRPr sz="3000">
              <a:solidFill>
                <a:srgbClr val="F4F4F6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350700" y="1509225"/>
            <a:ext cx="84618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buntu Medium"/>
              <a:buChar char="●"/>
            </a:pPr>
            <a:r>
              <a:rPr lang="fr-CA" sz="13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Prendre du recul suite aux 3 créations</a:t>
            </a:r>
            <a:endParaRPr sz="13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buntu Medium"/>
              <a:buChar char="●"/>
            </a:pPr>
            <a:r>
              <a:rPr lang="fr-CA" sz="13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Sélectionner le rendu qui correspond le mieux à ses attentes</a:t>
            </a:r>
            <a:endParaRPr sz="13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buntu Medium"/>
              <a:buChar char="●"/>
            </a:pPr>
            <a:r>
              <a:rPr lang="fr-CA" sz="13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Effectuer les modifications au collage afin d'obtenir un rendu encore plus efficace en lien avec la proposition de création</a:t>
            </a:r>
            <a:endParaRPr sz="1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1470900" y="2661350"/>
            <a:ext cx="7341600" cy="218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/>
        </p:nvSpPr>
        <p:spPr>
          <a:xfrm>
            <a:off x="695250" y="495300"/>
            <a:ext cx="729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rgbClr val="F4F4F6"/>
                </a:solidFill>
                <a:latin typeface="Viga"/>
                <a:ea typeface="Viga"/>
                <a:cs typeface="Viga"/>
                <a:sym typeface="Viga"/>
              </a:rPr>
              <a:t>RETOUR RÉFLEXIF</a:t>
            </a:r>
            <a:endParaRPr sz="3000">
              <a:solidFill>
                <a:srgbClr val="F4F4F6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350700" y="1393450"/>
            <a:ext cx="8462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Char char="●"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Avec ce que nous avons vu en classe, peux-tu faire des liens entre le dadaïsme et le processus de création que tu as utilisé ?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Char char="●"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Quels obstacles as-tu rencontrés et comment les as-tu surmontés ?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Char char="●"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En te référant à l’expérience de création que tu viens de vivre, explique comment chaque étape de la dynamique de création est importante afin d’arriver à la production finale.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1470900" y="2737550"/>
            <a:ext cx="7341600" cy="218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/>
        </p:nvSpPr>
        <p:spPr>
          <a:xfrm>
            <a:off x="241150" y="14835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-CA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 DADA</a:t>
            </a:r>
            <a:r>
              <a:rPr b="1" lang="fr-CA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ÏSME</a:t>
            </a:r>
            <a:endParaRPr b="1"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1344200" y="2099125"/>
            <a:ext cx="7619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fr-CA" sz="1800">
                <a:latin typeface="Ubuntu"/>
                <a:ea typeface="Ubuntu"/>
                <a:cs typeface="Ubuntu"/>
                <a:sym typeface="Ubuntu"/>
              </a:rPr>
              <a:t>1916-1923 en Europe 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fr-CA" sz="1800">
                <a:latin typeface="Ubuntu"/>
                <a:ea typeface="Ubuntu"/>
                <a:cs typeface="Ubuntu"/>
                <a:sym typeface="Ubuntu"/>
              </a:rPr>
              <a:t>Écrivains, peintres, plasticiens, cinéastes, danseurs, photographes et même quelques musiciens qui rejettent les conventions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fr-CA" sz="1800">
                <a:latin typeface="Ubuntu"/>
                <a:ea typeface="Ubuntu"/>
                <a:cs typeface="Ubuntu"/>
                <a:sym typeface="Ubuntu"/>
              </a:rPr>
              <a:t>Ils cherchaient à atteindre la plus grande liberté d'expression en utilisant tout matériau et support possible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fr-CA" sz="1800">
                <a:latin typeface="Ubuntu"/>
                <a:ea typeface="Ubuntu"/>
                <a:cs typeface="Ubuntu"/>
                <a:sym typeface="Ubuntu"/>
              </a:rPr>
              <a:t>L’oeuvre est le résultat du hasard, hétéroclite,  de l’assemblage d’objets du quotidien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1393650" y="469075"/>
            <a:ext cx="635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/>
              <a:t>OUVERTURE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1393650" y="469075"/>
            <a:ext cx="635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/>
              <a:t>OUVERTURE</a:t>
            </a:r>
            <a:endParaRPr sz="3000"/>
          </a:p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961500" y="1602675"/>
            <a:ext cx="3556500" cy="30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Sur </a:t>
            </a:r>
            <a:r>
              <a:rPr lang="fr-CA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lexica.art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r-CA">
                <a:solidFill>
                  <a:schemeClr val="dk1"/>
                </a:solidFill>
              </a:rPr>
              <a:t>S'inspirer 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r-CA">
                <a:solidFill>
                  <a:schemeClr val="dk1"/>
                </a:solidFill>
              </a:rPr>
              <a:t>Observer la composition des requêtes (prompts)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r-CA">
                <a:solidFill>
                  <a:schemeClr val="dk1"/>
                </a:solidFill>
              </a:rPr>
              <a:t>Visionner plusieurs images et leurs requêtes afin de se familiariser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0" name="Google Shape;6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600" y="1914204"/>
            <a:ext cx="4157774" cy="215279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/>
          <p:nvPr/>
        </p:nvSpPr>
        <p:spPr>
          <a:xfrm>
            <a:off x="4572000" y="1794375"/>
            <a:ext cx="2282148" cy="1059696"/>
          </a:xfrm>
          <a:prstGeom prst="cloud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393650" y="469075"/>
            <a:ext cx="635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/>
              <a:t>L’ART DE LA RÉDACTIQUE</a:t>
            </a:r>
            <a:endParaRPr sz="3000"/>
          </a:p>
        </p:txBody>
      </p:sp>
      <p:graphicFrame>
        <p:nvGraphicFramePr>
          <p:cNvPr id="67" name="Google Shape;67;p10"/>
          <p:cNvGraphicFramePr/>
          <p:nvPr/>
        </p:nvGraphicFramePr>
        <p:xfrm>
          <a:off x="1191600" y="156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{D2F76CB4-E322-49E4-A237-141EBE573AC6}</a:tableStyleId>
              </a:tblPr>
              <a:tblGrid>
                <a:gridCol w="1490625"/>
                <a:gridCol w="5730325"/>
              </a:tblGrid>
              <a:tr h="44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FORMAT</a:t>
                      </a:r>
                      <a:endParaRPr b="1"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Photo HD</a:t>
                      </a:r>
                      <a:endParaRPr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6">
                        <a:alpha val="55159"/>
                      </a:srgbClr>
                    </a:solidFill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SUJET</a:t>
                      </a:r>
                      <a:endParaRPr b="1"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d’une fillette marchant avec son éléphant miniature dans une ville futuriste de maisons dans des dômes de verre</a:t>
                      </a:r>
                      <a:endParaRPr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6">
                        <a:alpha val="55159"/>
                      </a:srgbClr>
                    </a:solidFill>
                  </a:tcPr>
                </a:tc>
              </a:tr>
              <a:tr h="44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PERSPECTIVE</a:t>
                      </a:r>
                      <a:endParaRPr b="1"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vue de face</a:t>
                      </a:r>
                      <a:endParaRPr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6">
                        <a:alpha val="55159"/>
                      </a:srgbClr>
                    </a:solidFill>
                  </a:tcPr>
                </a:tc>
              </a:tr>
              <a:tr h="44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STYLE</a:t>
                      </a:r>
                      <a:endParaRPr b="1"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steampunk</a:t>
                      </a:r>
                      <a:endParaRPr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6">
                        <a:alpha val="55159"/>
                      </a:srgbClr>
                    </a:solidFill>
                  </a:tcPr>
                </a:tc>
              </a:tr>
              <a:tr h="44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DESCRIPTEUR</a:t>
                      </a:r>
                      <a:endParaRPr b="1"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très coloré</a:t>
                      </a:r>
                      <a:endParaRPr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6">
                        <a:alpha val="55159"/>
                      </a:srgbClr>
                    </a:solidFill>
                  </a:tcPr>
                </a:tc>
              </a:tr>
              <a:tr h="44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BOOSTER</a:t>
                      </a:r>
                      <a:endParaRPr b="1"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Blender 3D</a:t>
                      </a:r>
                      <a:endParaRPr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6">
                        <a:alpha val="55159"/>
                      </a:srgbClr>
                    </a:solidFill>
                  </a:tcPr>
                </a:tc>
              </a:tr>
              <a:tr h="44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EXCLUSION</a:t>
                      </a:r>
                      <a:endParaRPr b="1"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rgbClr val="384F5C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-arbres</a:t>
                      </a:r>
                      <a:endParaRPr>
                        <a:solidFill>
                          <a:srgbClr val="384F5C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6">
                        <a:alpha val="5515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/>
        </p:nvSpPr>
        <p:spPr>
          <a:xfrm>
            <a:off x="695250" y="495300"/>
            <a:ext cx="729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rgbClr val="F4F4F6"/>
                </a:solidFill>
                <a:latin typeface="Viga"/>
                <a:ea typeface="Viga"/>
                <a:cs typeface="Viga"/>
                <a:sym typeface="Viga"/>
              </a:rPr>
              <a:t>IMAGES TIRÉES AU HASARD</a:t>
            </a:r>
            <a:endParaRPr sz="3000">
              <a:solidFill>
                <a:srgbClr val="F4F4F6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790500" y="1428750"/>
            <a:ext cx="662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Aller</a:t>
            </a: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 sur le site de la </a:t>
            </a:r>
            <a:r>
              <a:rPr lang="fr-CA" u="sng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Digitale</a:t>
            </a: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Dans le menu déroulant du nombre d’images, choisir 3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Ins</a:t>
            </a: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é</a:t>
            </a: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re</a:t>
            </a: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r</a:t>
            </a: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 une capture d’écran du résultat dans le rectangle ci-dessous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1470902" y="2405401"/>
            <a:ext cx="6202200" cy="239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" name="Google Shape;75;p11"/>
          <p:cNvGrpSpPr/>
          <p:nvPr/>
        </p:nvGrpSpPr>
        <p:grpSpPr>
          <a:xfrm>
            <a:off x="1620199" y="2571646"/>
            <a:ext cx="5873755" cy="2074468"/>
            <a:chOff x="2057550" y="2688175"/>
            <a:chExt cx="5028900" cy="1721550"/>
          </a:xfrm>
        </p:grpSpPr>
        <p:pic>
          <p:nvPicPr>
            <p:cNvPr id="76" name="Google Shape;76;p11"/>
            <p:cNvPicPr preferRelativeResize="0"/>
            <p:nvPr/>
          </p:nvPicPr>
          <p:blipFill rotWithShape="1">
            <a:blip r:embed="rId4">
              <a:alphaModFix/>
            </a:blip>
            <a:srcRect b="9924" l="5709" r="9458" t="44191"/>
            <a:stretch/>
          </p:blipFill>
          <p:spPr>
            <a:xfrm>
              <a:off x="2057550" y="2688175"/>
              <a:ext cx="5028900" cy="172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1"/>
            <p:cNvPicPr preferRelativeResize="0"/>
            <p:nvPr/>
          </p:nvPicPr>
          <p:blipFill rotWithShape="1">
            <a:blip r:embed="rId5">
              <a:alphaModFix/>
            </a:blip>
            <a:srcRect b="12250" l="66733" r="10385" t="52332"/>
            <a:stretch/>
          </p:blipFill>
          <p:spPr>
            <a:xfrm>
              <a:off x="3940538" y="2906512"/>
              <a:ext cx="1262926" cy="128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1"/>
            <p:cNvPicPr preferRelativeResize="0"/>
            <p:nvPr/>
          </p:nvPicPr>
          <p:blipFill rotWithShape="1">
            <a:blip r:embed="rId6">
              <a:alphaModFix/>
            </a:blip>
            <a:srcRect b="11006" l="37501" r="37655" t="52620"/>
            <a:stretch/>
          </p:blipFill>
          <p:spPr>
            <a:xfrm>
              <a:off x="2286000" y="2906513"/>
              <a:ext cx="1333500" cy="1284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7198050" y="1536600"/>
            <a:ext cx="1764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600">
                <a:solidFill>
                  <a:srgbClr val="0069BF"/>
                </a:solidFill>
                <a:highlight>
                  <a:schemeClr val="accent6"/>
                </a:highlight>
                <a:latin typeface="Ubuntu Medium"/>
                <a:ea typeface="Ubuntu Medium"/>
                <a:cs typeface="Ubuntu Medium"/>
                <a:sym typeface="Ubuntu Medium"/>
              </a:rPr>
              <a:t>EXEMPLE</a:t>
            </a:r>
            <a:endParaRPr sz="2600">
              <a:solidFill>
                <a:srgbClr val="0069BF"/>
              </a:solidFill>
              <a:highlight>
                <a:schemeClr val="accent6"/>
              </a:highlight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/>
        </p:nvSpPr>
        <p:spPr>
          <a:xfrm>
            <a:off x="695250" y="495300"/>
            <a:ext cx="729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rgbClr val="F4F4F6"/>
                </a:solidFill>
                <a:latin typeface="Viga"/>
                <a:ea typeface="Viga"/>
                <a:cs typeface="Viga"/>
                <a:sym typeface="Viga"/>
              </a:rPr>
              <a:t>IMAGES TIRÉES AU HASARD</a:t>
            </a:r>
            <a:endParaRPr sz="3000">
              <a:solidFill>
                <a:srgbClr val="F4F4F6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1470902" y="2405401"/>
            <a:ext cx="6202200" cy="239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 txBox="1"/>
          <p:nvPr/>
        </p:nvSpPr>
        <p:spPr>
          <a:xfrm>
            <a:off x="790500" y="1428750"/>
            <a:ext cx="662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Aller sur le site de la </a:t>
            </a:r>
            <a:r>
              <a:rPr lang="fr-CA" u="sng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Digitale</a:t>
            </a: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Dans le menu déroulant du nombre d’images, choisir 3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Insérer une capture d’écran du résultat dans le rectangle ci-dessous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0" y="0"/>
            <a:ext cx="580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IMAGES GÉNÉRÉES AVEC DREAM</a:t>
            </a:r>
            <a:endParaRPr/>
          </a:p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257800" y="474225"/>
            <a:ext cx="63528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108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400" u="sng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Dream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08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Générer une image pour chaque objet tiré au hasard en choisissant un style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08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Coller le</a:t>
            </a: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s</a:t>
            </a: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résultats des 3 images retenues en précisant le style utilisé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282913" y="14755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3621442" y="14755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5959972" y="14755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282938" y="42883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Ubuntu"/>
                <a:ea typeface="Ubuntu"/>
                <a:cs typeface="Ubuntu"/>
                <a:sym typeface="Ubuntu"/>
              </a:rPr>
              <a:t>Style</a:t>
            </a:r>
            <a:r>
              <a:rPr lang="fr-CA">
                <a:latin typeface="Ubuntu"/>
                <a:ea typeface="Ubuntu"/>
                <a:cs typeface="Ubuntu"/>
                <a:sym typeface="Ubuntu"/>
              </a:rPr>
              <a:t> : Realistic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621450" y="42883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Ubuntu"/>
                <a:ea typeface="Ubuntu"/>
                <a:cs typeface="Ubuntu"/>
                <a:sym typeface="Ubuntu"/>
              </a:rPr>
              <a:t>Style</a:t>
            </a:r>
            <a:r>
              <a:rPr lang="fr-CA">
                <a:latin typeface="Ubuntu"/>
                <a:ea typeface="Ubuntu"/>
                <a:cs typeface="Ubuntu"/>
                <a:sym typeface="Ubuntu"/>
              </a:rPr>
              <a:t> : Realistic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5959988" y="42883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Ubuntu"/>
                <a:ea typeface="Ubuntu"/>
                <a:cs typeface="Ubuntu"/>
                <a:sym typeface="Ubuntu"/>
              </a:rPr>
              <a:t>Style</a:t>
            </a:r>
            <a:r>
              <a:rPr lang="fr-CA">
                <a:latin typeface="Ubuntu"/>
                <a:ea typeface="Ubuntu"/>
                <a:cs typeface="Ubuntu"/>
                <a:sym typeface="Ubuntu"/>
              </a:rPr>
              <a:t> : Realistic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6237" y="1555112"/>
            <a:ext cx="1654476" cy="270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3283" y="1555124"/>
            <a:ext cx="1654476" cy="270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4763" y="1555112"/>
            <a:ext cx="1654476" cy="270228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6543088" y="431025"/>
            <a:ext cx="1764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600">
                <a:solidFill>
                  <a:srgbClr val="0069BF"/>
                </a:solidFill>
                <a:highlight>
                  <a:schemeClr val="accent6"/>
                </a:highlight>
                <a:latin typeface="Ubuntu Medium"/>
                <a:ea typeface="Ubuntu Medium"/>
                <a:cs typeface="Ubuntu Medium"/>
                <a:sym typeface="Ubuntu Medium"/>
              </a:rPr>
              <a:t>EXEMPLE</a:t>
            </a:r>
            <a:endParaRPr sz="2600">
              <a:solidFill>
                <a:srgbClr val="0069BF"/>
              </a:solidFill>
              <a:highlight>
                <a:schemeClr val="accent6"/>
              </a:highlight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0" y="0"/>
            <a:ext cx="580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IMAGES GÉNÉRÉES AVEC DREAM</a:t>
            </a:r>
            <a:endParaRPr/>
          </a:p>
        </p:txBody>
      </p:sp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257800" y="474225"/>
            <a:ext cx="63528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108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400" u="sng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Dream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08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Générer une image pour chaque objet tiré au hasard en choisissant un style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08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Coller les résultats des 3 images retenues en précisant le style utilisé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282913" y="14755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3621442" y="14755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5959972" y="14755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282938" y="42883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Ubuntu"/>
                <a:ea typeface="Ubuntu"/>
                <a:cs typeface="Ubuntu"/>
                <a:sym typeface="Ubuntu"/>
              </a:rPr>
              <a:t>Style</a:t>
            </a:r>
            <a:r>
              <a:rPr lang="fr-CA">
                <a:latin typeface="Ubuntu"/>
                <a:ea typeface="Ubuntu"/>
                <a:cs typeface="Ubuntu"/>
                <a:sym typeface="Ubuntu"/>
              </a:rPr>
              <a:t>: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3621450" y="42883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Ubuntu"/>
                <a:ea typeface="Ubuntu"/>
                <a:cs typeface="Ubuntu"/>
                <a:sym typeface="Ubuntu"/>
              </a:rPr>
              <a:t>Style</a:t>
            </a:r>
            <a:r>
              <a:rPr lang="fr-CA">
                <a:latin typeface="Ubuntu"/>
                <a:ea typeface="Ubuntu"/>
                <a:cs typeface="Ubuntu"/>
                <a:sym typeface="Ubuntu"/>
              </a:rPr>
              <a:t>: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5959988" y="42883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Ubuntu"/>
                <a:ea typeface="Ubuntu"/>
                <a:cs typeface="Ubuntu"/>
                <a:sym typeface="Ubuntu"/>
              </a:rPr>
              <a:t>Style</a:t>
            </a:r>
            <a:r>
              <a:rPr lang="fr-CA">
                <a:latin typeface="Ubuntu"/>
                <a:ea typeface="Ubuntu"/>
                <a:cs typeface="Ubuntu"/>
                <a:sym typeface="Ubuntu"/>
              </a:rPr>
              <a:t>: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0" y="0"/>
            <a:ext cx="64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COLLAGE DADA</a:t>
            </a:r>
            <a:endParaRPr/>
          </a:p>
        </p:txBody>
      </p:sp>
      <p:sp>
        <p:nvSpPr>
          <p:cNvPr id="120" name="Google Shape;120;p15"/>
          <p:cNvSpPr txBox="1"/>
          <p:nvPr>
            <p:ph idx="1" type="body"/>
          </p:nvPr>
        </p:nvSpPr>
        <p:spPr>
          <a:xfrm>
            <a:off x="104350" y="435900"/>
            <a:ext cx="5754600" cy="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070" u="sng">
                <a:solidFill>
                  <a:schemeClr val="accent5"/>
                </a:solidFill>
                <a:latin typeface="Ubuntu Medium"/>
                <a:ea typeface="Ubuntu Medium"/>
                <a:cs typeface="Ubuntu Medium"/>
                <a:sym typeface="Ubuntu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Artbreeder</a:t>
            </a:r>
            <a:endParaRPr sz="1070">
              <a:solidFill>
                <a:schemeClr val="accent5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Inventer 3 phrases différentes avec les mots tirés au hasard pour en faire 3 requ</a:t>
            </a: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êtes à utiliser dans</a:t>
            </a: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Artbreeder</a:t>
            </a:r>
            <a:endParaRPr sz="107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654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"/>
              <a:buFont typeface="Ubuntu Medium"/>
              <a:buAutoNum type="arabicPeriod"/>
            </a:pPr>
            <a:r>
              <a:rPr lang="fr-CA" sz="107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Enregistrer chaque résultat et collage</a:t>
            </a:r>
            <a:endParaRPr sz="107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176575" y="657600"/>
            <a:ext cx="118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accent1"/>
                </a:solidFill>
                <a:latin typeface="Ubuntu Medium"/>
                <a:ea typeface="Ubuntu Medium"/>
                <a:cs typeface="Ubuntu Medium"/>
                <a:sym typeface="Ubuntu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sur Artbreeder</a:t>
            </a:r>
            <a:endParaRPr>
              <a:solidFill>
                <a:schemeClr val="accent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3026" y="572701"/>
            <a:ext cx="785398" cy="78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>
            <p:ph idx="1" type="body"/>
          </p:nvPr>
        </p:nvSpPr>
        <p:spPr>
          <a:xfrm>
            <a:off x="3795900" y="87000"/>
            <a:ext cx="1764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600">
                <a:solidFill>
                  <a:srgbClr val="0069BF"/>
                </a:solidFill>
                <a:highlight>
                  <a:schemeClr val="accent6"/>
                </a:highlight>
                <a:latin typeface="Ubuntu Medium"/>
                <a:ea typeface="Ubuntu Medium"/>
                <a:cs typeface="Ubuntu Medium"/>
                <a:sym typeface="Ubuntu Medium"/>
              </a:rPr>
              <a:t>EXEMPLE</a:t>
            </a:r>
            <a:endParaRPr sz="2600">
              <a:solidFill>
                <a:srgbClr val="0069BF"/>
              </a:solidFill>
              <a:highlight>
                <a:schemeClr val="accent6"/>
              </a:highlight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138" y="1993875"/>
            <a:ext cx="3873501" cy="271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3363" y="1993875"/>
            <a:ext cx="3873501" cy="271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292225" y="1442725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400">
                <a:solidFill>
                  <a:schemeClr val="dk1"/>
                </a:solidFill>
              </a:rPr>
              <a:t>REQUÊTE</a:t>
            </a: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: Cheval montant un extincteur à feu qui porte un chapeau de jumelles en métal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27" name="Google Shape;127;p15"/>
          <p:cNvSpPr txBox="1"/>
          <p:nvPr>
            <p:ph idx="1" type="body"/>
          </p:nvPr>
        </p:nvSpPr>
        <p:spPr>
          <a:xfrm>
            <a:off x="4687975" y="1442713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400">
                <a:solidFill>
                  <a:schemeClr val="dk1"/>
                </a:solidFill>
              </a:rPr>
              <a:t>CHOIX</a:t>
            </a: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: C’est mon choix final parce que c’est la seule image qui a de la fumée et je trouve que ça ajoute un élément intéressant.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28" name="Google Shape;128;p15"/>
          <p:cNvSpPr txBox="1"/>
          <p:nvPr>
            <p:ph idx="1" type="body"/>
          </p:nvPr>
        </p:nvSpPr>
        <p:spPr>
          <a:xfrm>
            <a:off x="292225" y="1956150"/>
            <a:ext cx="1764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600">
                <a:solidFill>
                  <a:srgbClr val="0069BF"/>
                </a:solidFill>
                <a:highlight>
                  <a:schemeClr val="accent6"/>
                </a:highlight>
                <a:latin typeface="Ubuntu Medium"/>
                <a:ea typeface="Ubuntu Medium"/>
                <a:cs typeface="Ubuntu Medium"/>
                <a:sym typeface="Ubuntu Medium"/>
              </a:rPr>
              <a:t>Collage</a:t>
            </a:r>
            <a:endParaRPr sz="2600">
              <a:solidFill>
                <a:srgbClr val="0069BF"/>
              </a:solidFill>
              <a:highlight>
                <a:schemeClr val="accent6"/>
              </a:highlight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29" name="Google Shape;129;p15"/>
          <p:cNvSpPr txBox="1"/>
          <p:nvPr>
            <p:ph idx="1" type="body"/>
          </p:nvPr>
        </p:nvSpPr>
        <p:spPr>
          <a:xfrm>
            <a:off x="4412575" y="1956150"/>
            <a:ext cx="1764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600">
                <a:solidFill>
                  <a:srgbClr val="0069BF"/>
                </a:solidFill>
                <a:highlight>
                  <a:schemeClr val="accent6"/>
                </a:highlight>
                <a:latin typeface="Ubuntu Medium"/>
                <a:ea typeface="Ubuntu Medium"/>
                <a:cs typeface="Ubuntu Medium"/>
                <a:sym typeface="Ubuntu Medium"/>
              </a:rPr>
              <a:t>Résultat</a:t>
            </a:r>
            <a:endParaRPr sz="2600">
              <a:solidFill>
                <a:srgbClr val="0069BF"/>
              </a:solidFill>
              <a:highlight>
                <a:schemeClr val="accent6"/>
              </a:highlight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