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4"/>
  </p:notesMasterIdLst>
  <p:sldIdLst>
    <p:sldId id="256" r:id="rId2"/>
    <p:sldId id="259" r:id="rId3"/>
    <p:sldId id="260" r:id="rId4"/>
    <p:sldId id="257" r:id="rId5"/>
    <p:sldId id="262" r:id="rId6"/>
    <p:sldId id="261" r:id="rId7"/>
    <p:sldId id="258" r:id="rId8"/>
    <p:sldId id="270" r:id="rId9"/>
    <p:sldId id="283" r:id="rId10"/>
    <p:sldId id="278" r:id="rId11"/>
    <p:sldId id="271" r:id="rId12"/>
    <p:sldId id="284" r:id="rId13"/>
    <p:sldId id="285" r:id="rId14"/>
    <p:sldId id="286" r:id="rId15"/>
    <p:sldId id="287" r:id="rId16"/>
    <p:sldId id="288" r:id="rId17"/>
    <p:sldId id="272" r:id="rId18"/>
    <p:sldId id="280" r:id="rId19"/>
    <p:sldId id="281" r:id="rId20"/>
    <p:sldId id="279" r:id="rId21"/>
    <p:sldId id="282" r:id="rId22"/>
    <p:sldId id="277" r:id="rId23"/>
  </p:sldIdLst>
  <p:sldSz cx="9144000" cy="5143500" type="screen16x9"/>
  <p:notesSz cx="6858000" cy="9144000"/>
  <p:embeddedFontLst>
    <p:embeddedFont>
      <p:font typeface="Lato Light" panose="020F0502020204030203" pitchFamily="34" charset="77"/>
      <p:regular r:id="rId25"/>
      <p:bold r:id="rId26"/>
      <p:italic r:id="rId27"/>
      <p:boldItalic r:id="rId28"/>
    </p:embeddedFont>
    <p:embeddedFont>
      <p:font typeface="Roboto Slab Regular" pitchFamily="2" charset="0"/>
      <p:regular r:id="rId29"/>
      <p:bold r:id="rId30"/>
    </p:embeddedFont>
    <p:embeddedFont>
      <p:font typeface="Ubuntu" panose="020B0504030602030204" pitchFamily="34" charset="0"/>
      <p:regular r:id="rId31"/>
      <p:bold r:id="rId32"/>
      <p:italic r:id="rId33"/>
      <p:boldItalic r:id="rId34"/>
    </p:embeddedFont>
    <p:embeddedFont>
      <p:font typeface="Ubuntu Light" panose="020B0304030602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p:restoredTop sz="94699"/>
  </p:normalViewPr>
  <p:slideViewPr>
    <p:cSldViewPr snapToGrid="0">
      <p:cViewPr varScale="1">
        <p:scale>
          <a:sx n="137" d="100"/>
          <a:sy n="137" d="100"/>
        </p:scale>
        <p:origin x="192" y="1440"/>
      </p:cViewPr>
      <p:guideLst>
        <p:guide orient="horz" pos="21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3c9d4f7f7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3c9d4f7f7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3c9d4f7f7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3c9d4f7f7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499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77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95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721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6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57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3c9d4f7f7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3c9d4f7f7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807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3c9d4f7f7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3c9d4f7f7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02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3c9d4f7f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3c9d4f7f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3c9d4f7f7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3c9d4f7f7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090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3c9d4f7f7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3c9d4f7f7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3c9d4f7f7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3c9d4f7f7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3c9d4f7f7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3c9d4f7f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3c9d4f7f7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3c9d4f7f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b3c9d4f7f7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b3c9d4f7f7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3c9d4f7f7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3c9d4f7f7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41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1" name="Google Shape;11;p2"/>
          <p:cNvSpPr/>
          <p:nvPr/>
        </p:nvSpPr>
        <p:spPr>
          <a:xfrm>
            <a:off x="689681" y="630150"/>
            <a:ext cx="3883200" cy="3883200"/>
          </a:xfrm>
          <a:prstGeom prst="ellipse">
            <a:avLst/>
          </a:prstGeom>
          <a:solidFill>
            <a:schemeClr val="accent1">
              <a:alpha val="78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816481"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Font typeface="Ubuntu Light"/>
              <a:buNone/>
              <a:defRPr sz="3600">
                <a:latin typeface="Ubuntu Light"/>
                <a:ea typeface="Ubuntu Light"/>
                <a:cs typeface="Ubuntu Light"/>
                <a:sym typeface="Ubuntu Ligh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232"/>
        <p:cNvGrpSpPr/>
        <p:nvPr/>
      </p:nvGrpSpPr>
      <p:grpSpPr>
        <a:xfrm>
          <a:off x="0" y="0"/>
          <a:ext cx="0" cy="0"/>
          <a:chOff x="0" y="0"/>
          <a:chExt cx="0" cy="0"/>
        </a:xfrm>
      </p:grpSpPr>
      <p:sp>
        <p:nvSpPr>
          <p:cNvPr id="233" name="Google Shape;233;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260"/>
        <p:cNvGrpSpPr/>
        <p:nvPr/>
      </p:nvGrpSpPr>
      <p:grpSpPr>
        <a:xfrm>
          <a:off x="0" y="0"/>
          <a:ext cx="0" cy="0"/>
          <a:chOff x="0" y="0"/>
          <a:chExt cx="0" cy="0"/>
        </a:xfrm>
      </p:grpSpPr>
      <p:sp>
        <p:nvSpPr>
          <p:cNvPr id="261" name="Google Shape;261;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288"/>
        <p:cNvGrpSpPr/>
        <p:nvPr/>
      </p:nvGrpSpPr>
      <p:grpSpPr>
        <a:xfrm>
          <a:off x="0" y="0"/>
          <a:ext cx="0" cy="0"/>
          <a:chOff x="0" y="0"/>
          <a:chExt cx="0" cy="0"/>
        </a:xfrm>
      </p:grpSpPr>
      <p:sp>
        <p:nvSpPr>
          <p:cNvPr id="289" name="Google Shape;289;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5" name="Google Shape;15;p3"/>
          <p:cNvSpPr/>
          <p:nvPr/>
        </p:nvSpPr>
        <p:spPr>
          <a:xfrm>
            <a:off x="407150" y="407075"/>
            <a:ext cx="8329800" cy="4329300"/>
          </a:xfrm>
          <a:prstGeom prst="rect">
            <a:avLst/>
          </a:prstGeom>
          <a:solidFill>
            <a:srgbClr val="A6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Font typeface="Ubuntu Light"/>
              <a:buNone/>
              <a:defRPr sz="3000">
                <a:solidFill>
                  <a:schemeClr val="accent1"/>
                </a:solidFill>
                <a:latin typeface="Ubuntu Light"/>
                <a:ea typeface="Ubuntu Light"/>
                <a:cs typeface="Ubuntu Light"/>
                <a:sym typeface="Ubuntu Light"/>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dirty="0"/>
          </a:p>
        </p:txBody>
      </p:sp>
      <p:sp>
        <p:nvSpPr>
          <p:cNvPr id="29" name="Google Shape;29;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Font typeface="Ubuntu Light"/>
              <a:buNone/>
              <a:defRPr>
                <a:solidFill>
                  <a:schemeClr val="accent2"/>
                </a:solidFill>
                <a:latin typeface="Ubuntu Light"/>
                <a:ea typeface="Ubuntu Light"/>
                <a:cs typeface="Ubuntu Light"/>
                <a:sym typeface="Ubuntu Light"/>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0"/>
        <p:cNvGrpSpPr/>
        <p:nvPr/>
      </p:nvGrpSpPr>
      <p:grpSpPr>
        <a:xfrm>
          <a:off x="0" y="0"/>
          <a:ext cx="0" cy="0"/>
          <a:chOff x="0" y="0"/>
          <a:chExt cx="0" cy="0"/>
        </a:xfrm>
      </p:grpSpPr>
      <p:sp>
        <p:nvSpPr>
          <p:cNvPr id="31" name="Google Shape;31;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userDrawn="1"/>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atin typeface="Ubuntu" panose="020B0504030602030204" pitchFamily="34" charset="0"/>
              </a:defRPr>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dirty="0"/>
          </a:p>
        </p:txBody>
      </p:sp>
      <p:sp>
        <p:nvSpPr>
          <p:cNvPr id="59" name="Google Shape;59;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0"/>
        <p:cNvGrpSpPr/>
        <p:nvPr/>
      </p:nvGrpSpPr>
      <p:grpSpPr>
        <a:xfrm>
          <a:off x="0" y="0"/>
          <a:ext cx="0" cy="0"/>
          <a:chOff x="0" y="0"/>
          <a:chExt cx="0" cy="0"/>
        </a:xfrm>
      </p:grpSpPr>
      <p:sp>
        <p:nvSpPr>
          <p:cNvPr id="61" name="Google Shape;61;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atin typeface="Ubuntu" panose="020B0504030602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88" name="Google Shape;88;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atin typeface="Ubuntu" panose="020B0504030602030204" pitchFamily="34" charset="0"/>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dirty="0"/>
          </a:p>
        </p:txBody>
      </p:sp>
      <p:sp>
        <p:nvSpPr>
          <p:cNvPr id="89" name="Google Shape;89;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0"/>
        <p:cNvGrpSpPr/>
        <p:nvPr/>
      </p:nvGrpSpPr>
      <p:grpSpPr>
        <a:xfrm>
          <a:off x="0" y="0"/>
          <a:ext cx="0" cy="0"/>
          <a:chOff x="0" y="0"/>
          <a:chExt cx="0" cy="0"/>
        </a:xfrm>
      </p:grpSpPr>
      <p:sp>
        <p:nvSpPr>
          <p:cNvPr id="92" name="Google Shape;92;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67025" y="559475"/>
            <a:ext cx="2630400" cy="2630400"/>
          </a:xfrm>
          <a:prstGeom prst="ellipse">
            <a:avLst/>
          </a:prstGeom>
          <a:solidFill>
            <a:schemeClr val="accent1">
              <a:alpha val="78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atin typeface="Ubuntu" panose="020B0504030602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03" name="Google Shape;103;p6"/>
          <p:cNvSpPr txBox="1">
            <a:spLocks noGrp="1"/>
          </p:cNvSpPr>
          <p:nvPr>
            <p:ph type="body" idx="1"/>
          </p:nvPr>
        </p:nvSpPr>
        <p:spPr>
          <a:xfrm>
            <a:off x="2830925" y="1200150"/>
            <a:ext cx="53403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Font typeface="Ubuntu Light"/>
              <a:buChar char="○"/>
              <a:defRPr sz="1800">
                <a:latin typeface="Ubuntu Light"/>
                <a:ea typeface="Ubuntu Light"/>
                <a:cs typeface="Ubuntu Light"/>
                <a:sym typeface="Ubuntu Light"/>
              </a:defRPr>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dirty="0"/>
          </a:p>
        </p:txBody>
      </p:sp>
      <p:sp>
        <p:nvSpPr>
          <p:cNvPr id="104" name="Google Shape;104;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105" name="Google Shape;105;p6"/>
          <p:cNvSpPr/>
          <p:nvPr/>
        </p:nvSpPr>
        <p:spPr>
          <a:xfrm>
            <a:off x="8271269" y="4329621"/>
            <a:ext cx="774600" cy="7746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
        <p:cNvGrpSpPr/>
        <p:nvPr/>
      </p:nvGrpSpPr>
      <p:grpSpPr>
        <a:xfrm>
          <a:off x="0" y="0"/>
          <a:ext cx="0" cy="0"/>
          <a:chOff x="0" y="0"/>
          <a:chExt cx="0" cy="0"/>
        </a:xfrm>
      </p:grpSpPr>
      <p:sp>
        <p:nvSpPr>
          <p:cNvPr id="108" name="Google Shape;108;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7025" y="559475"/>
            <a:ext cx="2630400" cy="2630400"/>
          </a:xfrm>
          <a:prstGeom prst="ellipse">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Ubuntu Light"/>
              <a:buNone/>
              <a:defRPr>
                <a:latin typeface="Ubuntu Light"/>
                <a:ea typeface="Ubuntu Light"/>
                <a:cs typeface="Ubuntu Light"/>
                <a:sym typeface="Ubuntu Ligh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
        <p:nvSpPr>
          <p:cNvPr id="119" name="Google Shape;119;p7"/>
          <p:cNvSpPr txBox="1">
            <a:spLocks noGrp="1"/>
          </p:cNvSpPr>
          <p:nvPr>
            <p:ph type="body" idx="1"/>
          </p:nvPr>
        </p:nvSpPr>
        <p:spPr>
          <a:xfrm>
            <a:off x="2683000" y="1428750"/>
            <a:ext cx="55590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Font typeface="Ubuntu Light"/>
              <a:buChar char="○"/>
              <a:defRPr sz="1300">
                <a:latin typeface="Ubuntu Light"/>
                <a:ea typeface="Ubuntu Light"/>
                <a:cs typeface="Ubuntu Light"/>
                <a:sym typeface="Ubuntu Light"/>
              </a:defRPr>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dirty="0"/>
          </a:p>
        </p:txBody>
      </p:sp>
      <p:sp>
        <p:nvSpPr>
          <p:cNvPr id="120" name="Google Shape;120;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userDrawn="1"/>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8"/>
          <p:cNvGrpSpPr/>
          <p:nvPr/>
        </p:nvGrpSpPr>
        <p:grpSpPr>
          <a:xfrm>
            <a:off x="2139871" y="482540"/>
            <a:ext cx="398658" cy="631920"/>
            <a:chOff x="6718575" y="2318625"/>
            <a:chExt cx="256950" cy="407375"/>
          </a:xfrm>
        </p:grpSpPr>
        <p:sp>
          <p:nvSpPr>
            <p:cNvPr id="140" name="Google Shape;140;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atin typeface="Ubuntu" panose="020B0504030602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49" name="Google Shape;149;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sp>
        <p:nvSpPr>
          <p:cNvPr id="151" name="Google Shape;151;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atin typeface="Ubuntu" panose="020B0504030602030204" pitchFamily="34" charset="0"/>
              </a:defRPr>
            </a:lvl1pPr>
          </a:lstStyle>
          <a:p>
            <a:endParaRPr dirty="0"/>
          </a:p>
        </p:txBody>
      </p:sp>
      <p:sp>
        <p:nvSpPr>
          <p:cNvPr id="165" name="Google Shape;165;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14">
            <a:lum/>
          </a:blip>
          <a:srcRect/>
          <a:stretch>
            <a:fillRect t="-25000" b="-25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dirty="0"/>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dirty="0"/>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buntu" panose="020B0504030602030204" pitchFamily="34" charset="0"/>
          <a:ea typeface="Ubuntu" panose="020B05040306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buntu" panose="020B0504030602030204" pitchFamily="34" charset="0"/>
          <a:ea typeface="Ubuntu" panose="020B05040306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adeleblais.com/toiles-gri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video" Target="https://www.youtube.com/embed/aIjHzMW_0Tg?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thethirdcartel.deviantart.com/art/Value-Scale-VII-IV-I-3089608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sEuGy6fN2M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youtu.be/x7AbERhg7G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kleki.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competencenumerique.ca/fr/pages/about-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akelet.com/i/invite?code=06659a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SERVICENATIONAL@RECITARTS.CA"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deleblais.com/" TargetMode="External"/><Relationship Id="rId7" Type="http://schemas.openxmlformats.org/officeDocument/2006/relationships/hyperlink" Target="http://www.estrieplus.com/contenu-portrait_artiste_peintre_adele_blais-1376-48267.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fr.wikipedia.org/wiki/N%C3%A9o_pop" TargetMode="External"/><Relationship Id="rId5" Type="http://schemas.openxmlformats.org/officeDocument/2006/relationships/hyperlink" Target="https://fr.wikipedia.org/wiki/Pop_art" TargetMode="External"/><Relationship Id="rId4" Type="http://schemas.openxmlformats.org/officeDocument/2006/relationships/hyperlink" Target="https://www.lafabriqueculturelle.tv/capsules/3338/merci-a-ma-mer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Shape 319"/>
        <p:cNvGrpSpPr/>
        <p:nvPr/>
      </p:nvGrpSpPr>
      <p:grpSpPr>
        <a:xfrm>
          <a:off x="0" y="0"/>
          <a:ext cx="0" cy="0"/>
          <a:chOff x="0" y="0"/>
          <a:chExt cx="0" cy="0"/>
        </a:xfrm>
      </p:grpSpPr>
      <p:sp>
        <p:nvSpPr>
          <p:cNvPr id="320" name="Google Shape;320;p15"/>
          <p:cNvSpPr txBox="1">
            <a:spLocks noGrp="1"/>
          </p:cNvSpPr>
          <p:nvPr>
            <p:ph type="ctrTitle"/>
          </p:nvPr>
        </p:nvSpPr>
        <p:spPr>
          <a:xfrm>
            <a:off x="816532" y="1553888"/>
            <a:ext cx="3629400" cy="2568940"/>
          </a:xfrm>
          <a:prstGeom prst="rect">
            <a:avLst/>
          </a:prstGeom>
        </p:spPr>
        <p:txBody>
          <a:bodyPr spcFirstLastPara="1" wrap="square" lIns="91425" tIns="91425" rIns="91425" bIns="91425" anchor="ctr" anchorCtr="0">
            <a:noAutofit/>
          </a:bodyPr>
          <a:lstStyle/>
          <a:p>
            <a:pPr lvl="0"/>
            <a:r>
              <a:rPr lang="fr-CA" b="1" dirty="0">
                <a:latin typeface="Ubuntu"/>
                <a:ea typeface="Ubuntu"/>
                <a:cs typeface="Ubuntu"/>
                <a:sym typeface="Ubuntu"/>
              </a:rPr>
              <a:t>ADÈLE BLAIS</a:t>
            </a:r>
            <a:br>
              <a:rPr lang="fr-CA" b="1" dirty="0">
                <a:latin typeface="Ubuntu"/>
                <a:ea typeface="Ubuntu"/>
                <a:cs typeface="Ubuntu"/>
                <a:sym typeface="Ubuntu"/>
              </a:rPr>
            </a:br>
            <a:r>
              <a:rPr lang="fr-CA" b="1" dirty="0">
                <a:latin typeface="Ubuntu"/>
                <a:ea typeface="Ubuntu"/>
                <a:cs typeface="Ubuntu"/>
                <a:sym typeface="Ubuntu"/>
              </a:rPr>
              <a:t>EN VALEURS</a:t>
            </a:r>
            <a:br>
              <a:rPr lang="fr-CA" b="1" dirty="0">
                <a:latin typeface="Ubuntu"/>
                <a:ea typeface="Ubuntu"/>
                <a:cs typeface="Ubuntu"/>
                <a:sym typeface="Ubuntu"/>
              </a:rPr>
            </a:br>
            <a:r>
              <a:rPr lang="fr-CA" sz="2000" dirty="0"/>
              <a:t>(de tons, teintes et couleurs)</a:t>
            </a:r>
            <a:br>
              <a:rPr lang="fr-CA" sz="2800" dirty="0"/>
            </a:br>
            <a:br>
              <a:rPr lang="fr-CA" sz="2800" dirty="0"/>
            </a:br>
            <a:r>
              <a:rPr lang="fr-CA" sz="2400" dirty="0"/>
              <a:t>Collage numérique d’un portrait ou animalier</a:t>
            </a:r>
            <a:endParaRPr sz="2400" dirty="0"/>
          </a:p>
          <a:p>
            <a:pPr marL="0" lvl="0" indent="0" algn="ctr" rtl="0">
              <a:spcBef>
                <a:spcPts val="0"/>
              </a:spcBef>
              <a:spcAft>
                <a:spcPts val="0"/>
              </a:spcAft>
              <a:buNone/>
            </a:pPr>
            <a:endParaRPr b="1" dirty="0">
              <a:latin typeface="Ubuntu"/>
              <a:ea typeface="Ubuntu"/>
              <a:cs typeface="Ubuntu"/>
              <a:sym typeface="Ubuntu"/>
            </a:endParaRPr>
          </a:p>
        </p:txBody>
      </p:sp>
      <p:sp>
        <p:nvSpPr>
          <p:cNvPr id="2" name="ZoneTexte 1">
            <a:extLst>
              <a:ext uri="{FF2B5EF4-FFF2-40B4-BE49-F238E27FC236}">
                <a16:creationId xmlns:a16="http://schemas.microsoft.com/office/drawing/2014/main" id="{69CAF316-4C3C-144D-97BC-BDA1D0349AC3}"/>
              </a:ext>
            </a:extLst>
          </p:cNvPr>
          <p:cNvSpPr txBox="1"/>
          <p:nvPr/>
        </p:nvSpPr>
        <p:spPr>
          <a:xfrm>
            <a:off x="4721290" y="877078"/>
            <a:ext cx="184731" cy="307777"/>
          </a:xfrm>
          <a:prstGeom prst="rect">
            <a:avLst/>
          </a:prstGeom>
          <a:noFill/>
        </p:spPr>
        <p:txBody>
          <a:bodyPr wrap="none" rtlCol="0">
            <a:spAutoFit/>
          </a:bodyPr>
          <a:lstStyle/>
          <a:p>
            <a:endParaRPr lang="fr-CA" dirty="0"/>
          </a:p>
        </p:txBody>
      </p:sp>
      <p:sp>
        <p:nvSpPr>
          <p:cNvPr id="3" name="ZoneTexte 2">
            <a:extLst>
              <a:ext uri="{FF2B5EF4-FFF2-40B4-BE49-F238E27FC236}">
                <a16:creationId xmlns:a16="http://schemas.microsoft.com/office/drawing/2014/main" id="{88043F59-D9C5-8549-A5D8-A3A62377D197}"/>
              </a:ext>
            </a:extLst>
          </p:cNvPr>
          <p:cNvSpPr txBox="1"/>
          <p:nvPr/>
        </p:nvSpPr>
        <p:spPr>
          <a:xfrm>
            <a:off x="139577" y="130628"/>
            <a:ext cx="2577950" cy="246221"/>
          </a:xfrm>
          <a:prstGeom prst="rect">
            <a:avLst/>
          </a:prstGeom>
          <a:noFill/>
        </p:spPr>
        <p:txBody>
          <a:bodyPr wrap="none" rtlCol="0">
            <a:spAutoFit/>
          </a:bodyPr>
          <a:lstStyle/>
          <a:p>
            <a:r>
              <a:rPr lang="fr-CA" sz="1000" dirty="0">
                <a:solidFill>
                  <a:schemeClr val="bg1"/>
                </a:solidFill>
              </a:rPr>
              <a:t>Image : </a:t>
            </a:r>
            <a:r>
              <a:rPr lang="fr-CA" sz="1000" dirty="0">
                <a:solidFill>
                  <a:schemeClr val="bg1"/>
                </a:solidFill>
                <a:hlinkClick r:id="rId4"/>
              </a:rPr>
              <a:t>Frida Kahlo, 2020, par Adèle Blais</a:t>
            </a:r>
            <a:endParaRPr lang="fr-CA"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783C91-6E4F-0F45-A2A9-46C5547002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10</a:t>
            </a:fld>
            <a:endParaRPr lang="fr-CA"/>
          </a:p>
        </p:txBody>
      </p:sp>
      <p:pic>
        <p:nvPicPr>
          <p:cNvPr id="3" name="Média en ligne 2" descr="Les nuances de couleurs et l'artiste Adèle Blais!">
            <a:hlinkClick r:id="" action="ppaction://media"/>
            <a:extLst>
              <a:ext uri="{FF2B5EF4-FFF2-40B4-BE49-F238E27FC236}">
                <a16:creationId xmlns:a16="http://schemas.microsoft.com/office/drawing/2014/main" id="{C55E036C-EE1A-DE44-949E-9859DE8E347C}"/>
              </a:ext>
            </a:extLst>
          </p:cNvPr>
          <p:cNvPicPr>
            <a:picLocks noRot="1" noChangeAspect="1"/>
          </p:cNvPicPr>
          <p:nvPr>
            <a:videoFile r:link="rId1"/>
          </p:nvPr>
        </p:nvPicPr>
        <p:blipFill>
          <a:blip r:embed="rId3"/>
          <a:stretch>
            <a:fillRect/>
          </a:stretch>
        </p:blipFill>
        <p:spPr>
          <a:xfrm>
            <a:off x="434450" y="418063"/>
            <a:ext cx="8275099" cy="4675431"/>
          </a:xfrm>
          <a:prstGeom prst="rect">
            <a:avLst/>
          </a:prstGeom>
        </p:spPr>
      </p:pic>
      <p:sp>
        <p:nvSpPr>
          <p:cNvPr id="4" name="ZoneTexte 3">
            <a:extLst>
              <a:ext uri="{FF2B5EF4-FFF2-40B4-BE49-F238E27FC236}">
                <a16:creationId xmlns:a16="http://schemas.microsoft.com/office/drawing/2014/main" id="{342533C2-5691-C74C-A942-F6A5AF42BAA0}"/>
              </a:ext>
            </a:extLst>
          </p:cNvPr>
          <p:cNvSpPr txBox="1"/>
          <p:nvPr/>
        </p:nvSpPr>
        <p:spPr>
          <a:xfrm>
            <a:off x="2935172" y="110286"/>
            <a:ext cx="3273653" cy="307777"/>
          </a:xfrm>
          <a:prstGeom prst="rect">
            <a:avLst/>
          </a:prstGeom>
          <a:noFill/>
        </p:spPr>
        <p:txBody>
          <a:bodyPr wrap="none" rtlCol="0">
            <a:spAutoFit/>
          </a:bodyPr>
          <a:lstStyle/>
          <a:p>
            <a:r>
              <a:rPr lang="fr-CA" dirty="0">
                <a:highlight>
                  <a:srgbClr val="FFFF00"/>
                </a:highlight>
              </a:rPr>
              <a:t>ATTENTION ! NUANCES = VALEURS</a:t>
            </a:r>
          </a:p>
        </p:txBody>
      </p:sp>
    </p:spTree>
    <p:extLst>
      <p:ext uri="{BB962C8B-B14F-4D97-AF65-F5344CB8AC3E}">
        <p14:creationId xmlns:p14="http://schemas.microsoft.com/office/powerpoint/2010/main" val="122818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65493" y="1600199"/>
            <a:ext cx="2142000" cy="618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PRÉPARATION</a:t>
            </a:r>
            <a:endParaRPr b="1" dirty="0">
              <a:latin typeface="Ubuntu"/>
              <a:ea typeface="Ubuntu"/>
              <a:cs typeface="Ubuntu"/>
              <a:sym typeface="Ubuntu"/>
            </a:endParaRPr>
          </a:p>
        </p:txBody>
      </p:sp>
      <p:sp>
        <p:nvSpPr>
          <p:cNvPr id="422" name="Google Shape;422;p30"/>
          <p:cNvSpPr txBox="1">
            <a:spLocks noGrp="1"/>
          </p:cNvSpPr>
          <p:nvPr>
            <p:ph type="body" idx="1"/>
          </p:nvPr>
        </p:nvSpPr>
        <p:spPr>
          <a:xfrm>
            <a:off x="2537927" y="471488"/>
            <a:ext cx="3676261" cy="3848962"/>
          </a:xfrm>
          <a:prstGeom prst="rect">
            <a:avLst/>
          </a:prstGeom>
        </p:spPr>
        <p:txBody>
          <a:bodyPr spcFirstLastPara="1" wrap="square" lIns="91425" tIns="91425" rIns="91425" bIns="91425" anchor="t" anchorCtr="0">
            <a:noAutofit/>
          </a:bodyPr>
          <a:lstStyle/>
          <a:p>
            <a:pPr marL="342900">
              <a:lnSpc>
                <a:spcPct val="150000"/>
              </a:lnSpc>
              <a:spcBef>
                <a:spcPts val="2000"/>
              </a:spcBef>
              <a:spcAft>
                <a:spcPts val="1000"/>
              </a:spcAft>
            </a:pPr>
            <a:r>
              <a:rPr lang="fr-CA" sz="1300" b="1" dirty="0">
                <a:solidFill>
                  <a:schemeClr val="tx1"/>
                </a:solidFill>
                <a:latin typeface="Ubuntu"/>
                <a:ea typeface="Ubuntu"/>
                <a:cs typeface="Ubuntu"/>
                <a:sym typeface="Ubuntu"/>
              </a:rPr>
              <a:t>Les </a:t>
            </a:r>
            <a:r>
              <a:rPr lang="fr-CA" sz="1300" b="1" dirty="0">
                <a:solidFill>
                  <a:schemeClr val="accent1"/>
                </a:solidFill>
                <a:latin typeface="Ubuntu"/>
                <a:ea typeface="Ubuntu"/>
                <a:cs typeface="Ubuntu"/>
                <a:sym typeface="Ubuntu"/>
              </a:rPr>
              <a:t>VALEURS</a:t>
            </a:r>
            <a:r>
              <a:rPr lang="fr-CA" sz="1300" b="1" dirty="0">
                <a:solidFill>
                  <a:schemeClr val="tx1"/>
                </a:solidFill>
                <a:latin typeface="Ubuntu"/>
                <a:ea typeface="Ubuntu"/>
                <a:cs typeface="Ubuntu"/>
                <a:sym typeface="Ubuntu"/>
              </a:rPr>
              <a:t> sont des variations claires à foncées du ton de gris, d’une teinte de couleur ou entre les différentes couleurs.</a:t>
            </a:r>
          </a:p>
          <a:p>
            <a:pPr marL="342900">
              <a:spcBef>
                <a:spcPts val="2000"/>
              </a:spcBef>
            </a:pPr>
            <a:r>
              <a:rPr lang="fr-CA" sz="1300" b="1" dirty="0">
                <a:solidFill>
                  <a:schemeClr val="tx1"/>
                </a:solidFill>
                <a:latin typeface="Ubuntu"/>
                <a:ea typeface="Ubuntu"/>
                <a:cs typeface="Ubuntu"/>
                <a:sym typeface="Ubuntu"/>
              </a:rPr>
              <a:t>Pour créer des valeurs tu peux :</a:t>
            </a:r>
          </a:p>
          <a:p>
            <a:pPr marL="342900">
              <a:spcBef>
                <a:spcPts val="800"/>
              </a:spcBef>
            </a:pPr>
            <a:endParaRPr lang="fr-CA" sz="1300" b="1" dirty="0">
              <a:solidFill>
                <a:schemeClr val="tx1"/>
              </a:solidFill>
              <a:latin typeface="Ubuntu"/>
              <a:ea typeface="Ubuntu"/>
              <a:cs typeface="Ubuntu"/>
              <a:sym typeface="Ubuntu"/>
            </a:endParaRPr>
          </a:p>
          <a:p>
            <a:pPr marL="800100" lvl="1">
              <a:spcBef>
                <a:spcPts val="0"/>
              </a:spcBef>
            </a:pPr>
            <a:r>
              <a:rPr lang="fr-CA" sz="1300" b="1" dirty="0">
                <a:solidFill>
                  <a:schemeClr val="tx1"/>
                </a:solidFill>
                <a:latin typeface="Ubuntu"/>
                <a:ea typeface="Ubuntu"/>
                <a:cs typeface="Ubuntu"/>
                <a:sym typeface="Ubuntu"/>
              </a:rPr>
              <a:t>Ajouter sa couleur à du blanc</a:t>
            </a:r>
          </a:p>
          <a:p>
            <a:pPr marL="800100" lvl="1">
              <a:spcBef>
                <a:spcPts val="0"/>
              </a:spcBef>
            </a:pPr>
            <a:r>
              <a:rPr lang="fr-CA" sz="1300" b="1" dirty="0">
                <a:solidFill>
                  <a:schemeClr val="tx1"/>
                </a:solidFill>
                <a:latin typeface="Ubuntu"/>
                <a:ea typeface="Ubuntu"/>
                <a:cs typeface="Ubuntu"/>
                <a:sym typeface="Ubuntu"/>
              </a:rPr>
              <a:t>Ajouter un peu de noir</a:t>
            </a:r>
          </a:p>
          <a:p>
            <a:pPr marL="800100" lvl="1">
              <a:spcBef>
                <a:spcPts val="0"/>
              </a:spcBef>
            </a:pPr>
            <a:r>
              <a:rPr lang="fr-CA" sz="1300" b="1" dirty="0">
                <a:solidFill>
                  <a:schemeClr val="tx1"/>
                </a:solidFill>
                <a:latin typeface="Ubuntu"/>
                <a:ea typeface="Ubuntu"/>
                <a:cs typeface="Ubuntu"/>
                <a:sym typeface="Ubuntu"/>
              </a:rPr>
              <a:t>Ajouter un peu de la couleur adjacente sur le cercle chromatique</a:t>
            </a:r>
          </a:p>
          <a:p>
            <a:pPr marL="800100" lvl="1">
              <a:spcBef>
                <a:spcPts val="0"/>
              </a:spcBef>
            </a:pPr>
            <a:r>
              <a:rPr lang="fr-CA" sz="1300" b="1" dirty="0">
                <a:solidFill>
                  <a:schemeClr val="tx1"/>
                </a:solidFill>
                <a:latin typeface="Ubuntu"/>
                <a:ea typeface="Ubuntu"/>
                <a:cs typeface="Ubuntu"/>
                <a:sym typeface="Ubuntu"/>
              </a:rPr>
              <a:t>Ajouter une autre couleur similaire (ex. 2 rouges : magenta + carmin)</a:t>
            </a:r>
          </a:p>
        </p:txBody>
      </p:sp>
      <p:sp>
        <p:nvSpPr>
          <p:cNvPr id="423" name="Google Shape;423;p3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Image 2">
            <a:extLst>
              <a:ext uri="{FF2B5EF4-FFF2-40B4-BE49-F238E27FC236}">
                <a16:creationId xmlns:a16="http://schemas.microsoft.com/office/drawing/2014/main" id="{8AB2BF37-ECDA-8D4A-9DAC-4970BD54CC4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400000">
            <a:off x="5851289" y="1405998"/>
            <a:ext cx="3509657" cy="24782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65493" y="1600199"/>
            <a:ext cx="2142000" cy="618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PRÉPARATION</a:t>
            </a:r>
            <a:endParaRPr b="1" dirty="0">
              <a:latin typeface="Ubuntu"/>
              <a:ea typeface="Ubuntu"/>
              <a:cs typeface="Ubuntu"/>
              <a:sym typeface="Ubuntu"/>
            </a:endParaRPr>
          </a:p>
        </p:txBody>
      </p:sp>
      <p:sp>
        <p:nvSpPr>
          <p:cNvPr id="423" name="Google Shape;423;p3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7" name="Image 6" descr="Une image contenant texte&#10;&#10;Description générée automatiquement">
            <a:extLst>
              <a:ext uri="{FF2B5EF4-FFF2-40B4-BE49-F238E27FC236}">
                <a16:creationId xmlns:a16="http://schemas.microsoft.com/office/drawing/2014/main" id="{74CEE5C4-BCCC-1349-B891-185C0683B745}"/>
              </a:ext>
            </a:extLst>
          </p:cNvPr>
          <p:cNvPicPr>
            <a:picLocks noChangeAspect="1"/>
          </p:cNvPicPr>
          <p:nvPr/>
        </p:nvPicPr>
        <p:blipFill rotWithShape="1">
          <a:blip r:embed="rId3">
            <a:extLst>
              <a:ext uri="{28A0092B-C50C-407E-A947-70E740481C1C}">
                <a14:useLocalDpi xmlns:a14="http://schemas.microsoft.com/office/drawing/2010/main" val="0"/>
              </a:ext>
            </a:extLst>
          </a:blip>
          <a:srcRect t="11048" b="17714"/>
          <a:stretch/>
        </p:blipFill>
        <p:spPr>
          <a:xfrm rot="5400000">
            <a:off x="1515957" y="1378434"/>
            <a:ext cx="4416391" cy="2359610"/>
          </a:xfrm>
          <a:prstGeom prst="rect">
            <a:avLst/>
          </a:prstGeom>
        </p:spPr>
      </p:pic>
      <p:pic>
        <p:nvPicPr>
          <p:cNvPr id="8" name="Image 7">
            <a:extLst>
              <a:ext uri="{FF2B5EF4-FFF2-40B4-BE49-F238E27FC236}">
                <a16:creationId xmlns:a16="http://schemas.microsoft.com/office/drawing/2014/main" id="{7A4913FB-6889-CA42-B4D0-2360E1256F55}"/>
              </a:ext>
            </a:extLst>
          </p:cNvPr>
          <p:cNvPicPr>
            <a:picLocks noChangeAspect="1"/>
          </p:cNvPicPr>
          <p:nvPr/>
        </p:nvPicPr>
        <p:blipFill rotWithShape="1">
          <a:blip r:embed="rId4">
            <a:extLst>
              <a:ext uri="{28A0092B-C50C-407E-A947-70E740481C1C}">
                <a14:useLocalDpi xmlns:a14="http://schemas.microsoft.com/office/drawing/2010/main" val="0"/>
              </a:ext>
            </a:extLst>
          </a:blip>
          <a:srcRect l="22737" r="514"/>
          <a:stretch/>
        </p:blipFill>
        <p:spPr>
          <a:xfrm>
            <a:off x="6590344" y="363554"/>
            <a:ext cx="2338762" cy="4416391"/>
          </a:xfrm>
          <a:prstGeom prst="rect">
            <a:avLst/>
          </a:prstGeom>
        </p:spPr>
      </p:pic>
      <p:sp>
        <p:nvSpPr>
          <p:cNvPr id="4" name="Rectangle 3">
            <a:extLst>
              <a:ext uri="{FF2B5EF4-FFF2-40B4-BE49-F238E27FC236}">
                <a16:creationId xmlns:a16="http://schemas.microsoft.com/office/drawing/2014/main" id="{144D3DE2-8B3E-2447-8705-C5A9252FAA45}"/>
              </a:ext>
            </a:extLst>
          </p:cNvPr>
          <p:cNvSpPr/>
          <p:nvPr/>
        </p:nvSpPr>
        <p:spPr>
          <a:xfrm>
            <a:off x="2553657" y="3944452"/>
            <a:ext cx="2359611" cy="698717"/>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bg1"/>
                </a:solidFill>
                <a:latin typeface="Ubuntu" panose="020B0504030602030204" pitchFamily="34" charset="0"/>
              </a:rPr>
              <a:t>Valeurs de verts et bruns</a:t>
            </a:r>
          </a:p>
        </p:txBody>
      </p:sp>
      <p:sp>
        <p:nvSpPr>
          <p:cNvPr id="10" name="Rectangle 9">
            <a:extLst>
              <a:ext uri="{FF2B5EF4-FFF2-40B4-BE49-F238E27FC236}">
                <a16:creationId xmlns:a16="http://schemas.microsoft.com/office/drawing/2014/main" id="{6D4C76D8-223D-7B45-9172-E37D7C6D8EE7}"/>
              </a:ext>
            </a:extLst>
          </p:cNvPr>
          <p:cNvSpPr/>
          <p:nvPr/>
        </p:nvSpPr>
        <p:spPr>
          <a:xfrm>
            <a:off x="6569495" y="516813"/>
            <a:ext cx="2359611" cy="370999"/>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bg1"/>
                </a:solidFill>
                <a:latin typeface="Ubuntu" panose="020B0504030602030204" pitchFamily="34" charset="0"/>
              </a:rPr>
              <a:t>Valeurs de bleus</a:t>
            </a:r>
          </a:p>
        </p:txBody>
      </p:sp>
      <p:sp>
        <p:nvSpPr>
          <p:cNvPr id="11" name="Rectangle 10">
            <a:extLst>
              <a:ext uri="{FF2B5EF4-FFF2-40B4-BE49-F238E27FC236}">
                <a16:creationId xmlns:a16="http://schemas.microsoft.com/office/drawing/2014/main" id="{0C489C4E-D404-A244-8312-A513AEF619E8}"/>
              </a:ext>
            </a:extLst>
          </p:cNvPr>
          <p:cNvSpPr/>
          <p:nvPr/>
        </p:nvSpPr>
        <p:spPr>
          <a:xfrm>
            <a:off x="5003805" y="1887991"/>
            <a:ext cx="1486692" cy="1340495"/>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tx1"/>
                </a:solidFill>
                <a:latin typeface="Ubuntu" panose="020B0504030602030204" pitchFamily="34" charset="0"/>
              </a:rPr>
              <a:t>Exemples de réalisations d’élèves en peinture</a:t>
            </a:r>
          </a:p>
        </p:txBody>
      </p:sp>
    </p:spTree>
    <p:extLst>
      <p:ext uri="{BB962C8B-B14F-4D97-AF65-F5344CB8AC3E}">
        <p14:creationId xmlns:p14="http://schemas.microsoft.com/office/powerpoint/2010/main" val="428948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8" name="Rectangle 7">
            <a:extLst>
              <a:ext uri="{FF2B5EF4-FFF2-40B4-BE49-F238E27FC236}">
                <a16:creationId xmlns:a16="http://schemas.microsoft.com/office/drawing/2014/main" id="{4A4F7F97-2A9F-F24C-8782-21E94418F715}"/>
              </a:ext>
            </a:extLst>
          </p:cNvPr>
          <p:cNvSpPr/>
          <p:nvPr/>
        </p:nvSpPr>
        <p:spPr>
          <a:xfrm>
            <a:off x="3068007" y="418063"/>
            <a:ext cx="4332918" cy="370999"/>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tx1"/>
                </a:solidFill>
                <a:latin typeface="Ubuntu" panose="020B0504030602030204" pitchFamily="34" charset="0"/>
              </a:rPr>
              <a:t>Exemples de réalisations d’élèves avec </a:t>
            </a:r>
            <a:r>
              <a:rPr lang="fr-CA" b="1" dirty="0" err="1">
                <a:solidFill>
                  <a:schemeClr val="tx1"/>
                </a:solidFill>
                <a:latin typeface="Ubuntu" panose="020B0504030602030204" pitchFamily="34" charset="0"/>
              </a:rPr>
              <a:t>Kleki</a:t>
            </a:r>
            <a:endParaRPr lang="fr-CA" b="1" dirty="0">
              <a:solidFill>
                <a:schemeClr val="tx1"/>
              </a:solidFill>
              <a:latin typeface="Ubuntu" panose="020B0504030602030204" pitchFamily="34" charset="0"/>
            </a:endParaRPr>
          </a:p>
        </p:txBody>
      </p:sp>
      <p:pic>
        <p:nvPicPr>
          <p:cNvPr id="5" name="Image 4">
            <a:extLst>
              <a:ext uri="{FF2B5EF4-FFF2-40B4-BE49-F238E27FC236}">
                <a16:creationId xmlns:a16="http://schemas.microsoft.com/office/drawing/2014/main" id="{2E9DF443-14CF-9C48-9A58-91BF516425A6}"/>
              </a:ext>
            </a:extLst>
          </p:cNvPr>
          <p:cNvPicPr>
            <a:picLocks noChangeAspect="1"/>
          </p:cNvPicPr>
          <p:nvPr/>
        </p:nvPicPr>
        <p:blipFill>
          <a:blip r:embed="rId3"/>
          <a:stretch>
            <a:fillRect/>
          </a:stretch>
        </p:blipFill>
        <p:spPr>
          <a:xfrm>
            <a:off x="2494841" y="907086"/>
            <a:ext cx="2796777" cy="3729036"/>
          </a:xfrm>
          <a:prstGeom prst="rect">
            <a:avLst/>
          </a:prstGeom>
        </p:spPr>
      </p:pic>
      <p:pic>
        <p:nvPicPr>
          <p:cNvPr id="9" name="Image 8">
            <a:extLst>
              <a:ext uri="{FF2B5EF4-FFF2-40B4-BE49-F238E27FC236}">
                <a16:creationId xmlns:a16="http://schemas.microsoft.com/office/drawing/2014/main" id="{375B7132-FEB5-A745-83FC-066CCF7F7AA5}"/>
              </a:ext>
            </a:extLst>
          </p:cNvPr>
          <p:cNvPicPr>
            <a:picLocks noChangeAspect="1"/>
          </p:cNvPicPr>
          <p:nvPr/>
        </p:nvPicPr>
        <p:blipFill>
          <a:blip r:embed="rId4"/>
          <a:stretch>
            <a:fillRect/>
          </a:stretch>
        </p:blipFill>
        <p:spPr>
          <a:xfrm>
            <a:off x="5291618" y="907086"/>
            <a:ext cx="2796777" cy="3729036"/>
          </a:xfrm>
          <a:prstGeom prst="rect">
            <a:avLst/>
          </a:prstGeom>
        </p:spPr>
      </p:pic>
    </p:spTree>
    <p:extLst>
      <p:ext uri="{BB962C8B-B14F-4D97-AF65-F5344CB8AC3E}">
        <p14:creationId xmlns:p14="http://schemas.microsoft.com/office/powerpoint/2010/main" val="169017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8" name="Rectangle 7">
            <a:extLst>
              <a:ext uri="{FF2B5EF4-FFF2-40B4-BE49-F238E27FC236}">
                <a16:creationId xmlns:a16="http://schemas.microsoft.com/office/drawing/2014/main" id="{4A4F7F97-2A9F-F24C-8782-21E94418F715}"/>
              </a:ext>
            </a:extLst>
          </p:cNvPr>
          <p:cNvSpPr/>
          <p:nvPr/>
        </p:nvSpPr>
        <p:spPr>
          <a:xfrm>
            <a:off x="3068007" y="418063"/>
            <a:ext cx="4332918" cy="370999"/>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tx1"/>
                </a:solidFill>
                <a:latin typeface="Ubuntu" panose="020B0504030602030204" pitchFamily="34" charset="0"/>
              </a:rPr>
              <a:t>Exemples de réalisations d’élèves avec </a:t>
            </a:r>
            <a:r>
              <a:rPr lang="fr-CA" b="1" dirty="0" err="1">
                <a:solidFill>
                  <a:schemeClr val="tx1"/>
                </a:solidFill>
                <a:latin typeface="Ubuntu" panose="020B0504030602030204" pitchFamily="34" charset="0"/>
              </a:rPr>
              <a:t>Kleki</a:t>
            </a:r>
            <a:endParaRPr lang="fr-CA" b="1" dirty="0">
              <a:solidFill>
                <a:schemeClr val="tx1"/>
              </a:solidFill>
              <a:latin typeface="Ubuntu" panose="020B0504030602030204" pitchFamily="34" charset="0"/>
            </a:endParaRPr>
          </a:p>
        </p:txBody>
      </p:sp>
      <p:pic>
        <p:nvPicPr>
          <p:cNvPr id="11" name="Image 10">
            <a:extLst>
              <a:ext uri="{FF2B5EF4-FFF2-40B4-BE49-F238E27FC236}">
                <a16:creationId xmlns:a16="http://schemas.microsoft.com/office/drawing/2014/main" id="{B803AFE3-9ABE-5640-B575-2B8BA119C287}"/>
              </a:ext>
            </a:extLst>
          </p:cNvPr>
          <p:cNvPicPr>
            <a:picLocks noChangeAspect="1"/>
          </p:cNvPicPr>
          <p:nvPr/>
        </p:nvPicPr>
        <p:blipFill rotWithShape="1">
          <a:blip r:embed="rId3"/>
          <a:srcRect l="37430" r="22484"/>
          <a:stretch/>
        </p:blipFill>
        <p:spPr>
          <a:xfrm>
            <a:off x="2471738" y="857214"/>
            <a:ext cx="2849469" cy="3731884"/>
          </a:xfrm>
          <a:prstGeom prst="rect">
            <a:avLst/>
          </a:prstGeom>
        </p:spPr>
      </p:pic>
      <p:pic>
        <p:nvPicPr>
          <p:cNvPr id="13" name="Image 12">
            <a:extLst>
              <a:ext uri="{FF2B5EF4-FFF2-40B4-BE49-F238E27FC236}">
                <a16:creationId xmlns:a16="http://schemas.microsoft.com/office/drawing/2014/main" id="{E05105B0-04FC-BC4D-87C6-F5B2EFFF1E2C}"/>
              </a:ext>
            </a:extLst>
          </p:cNvPr>
          <p:cNvPicPr>
            <a:picLocks noChangeAspect="1"/>
          </p:cNvPicPr>
          <p:nvPr/>
        </p:nvPicPr>
        <p:blipFill>
          <a:blip r:embed="rId4"/>
          <a:stretch>
            <a:fillRect/>
          </a:stretch>
        </p:blipFill>
        <p:spPr>
          <a:xfrm>
            <a:off x="5321207" y="857214"/>
            <a:ext cx="2796777" cy="3729036"/>
          </a:xfrm>
          <a:prstGeom prst="rect">
            <a:avLst/>
          </a:prstGeom>
        </p:spPr>
      </p:pic>
    </p:spTree>
    <p:extLst>
      <p:ext uri="{BB962C8B-B14F-4D97-AF65-F5344CB8AC3E}">
        <p14:creationId xmlns:p14="http://schemas.microsoft.com/office/powerpoint/2010/main" val="352287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8" name="Rectangle 7">
            <a:extLst>
              <a:ext uri="{FF2B5EF4-FFF2-40B4-BE49-F238E27FC236}">
                <a16:creationId xmlns:a16="http://schemas.microsoft.com/office/drawing/2014/main" id="{4A4F7F97-2A9F-F24C-8782-21E94418F715}"/>
              </a:ext>
            </a:extLst>
          </p:cNvPr>
          <p:cNvSpPr/>
          <p:nvPr/>
        </p:nvSpPr>
        <p:spPr>
          <a:xfrm>
            <a:off x="3068007" y="418063"/>
            <a:ext cx="4332918" cy="370999"/>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tx1"/>
                </a:solidFill>
                <a:latin typeface="Ubuntu" panose="020B0504030602030204" pitchFamily="34" charset="0"/>
              </a:rPr>
              <a:t>Exemples de réalisations d’élèves avec </a:t>
            </a:r>
            <a:r>
              <a:rPr lang="fr-CA" b="1" dirty="0" err="1">
                <a:solidFill>
                  <a:schemeClr val="tx1"/>
                </a:solidFill>
                <a:latin typeface="Ubuntu" panose="020B0504030602030204" pitchFamily="34" charset="0"/>
              </a:rPr>
              <a:t>Kleki</a:t>
            </a:r>
            <a:endParaRPr lang="fr-CA" b="1" dirty="0">
              <a:solidFill>
                <a:schemeClr val="tx1"/>
              </a:solidFill>
              <a:latin typeface="Ubuntu" panose="020B0504030602030204" pitchFamily="34" charset="0"/>
            </a:endParaRPr>
          </a:p>
        </p:txBody>
      </p:sp>
      <p:pic>
        <p:nvPicPr>
          <p:cNvPr id="15" name="Image 14">
            <a:extLst>
              <a:ext uri="{FF2B5EF4-FFF2-40B4-BE49-F238E27FC236}">
                <a16:creationId xmlns:a16="http://schemas.microsoft.com/office/drawing/2014/main" id="{BEEFAD3B-4AD1-E640-84B3-BFDF428032D2}"/>
              </a:ext>
            </a:extLst>
          </p:cNvPr>
          <p:cNvPicPr>
            <a:picLocks noChangeAspect="1"/>
          </p:cNvPicPr>
          <p:nvPr/>
        </p:nvPicPr>
        <p:blipFill>
          <a:blip r:embed="rId3"/>
          <a:stretch>
            <a:fillRect/>
          </a:stretch>
        </p:blipFill>
        <p:spPr>
          <a:xfrm>
            <a:off x="2654726" y="900039"/>
            <a:ext cx="2473595" cy="3729036"/>
          </a:xfrm>
          <a:prstGeom prst="rect">
            <a:avLst/>
          </a:prstGeom>
        </p:spPr>
      </p:pic>
      <p:pic>
        <p:nvPicPr>
          <p:cNvPr id="17" name="Image 16">
            <a:extLst>
              <a:ext uri="{FF2B5EF4-FFF2-40B4-BE49-F238E27FC236}">
                <a16:creationId xmlns:a16="http://schemas.microsoft.com/office/drawing/2014/main" id="{74A755B6-5AFE-2348-B29A-203463E07449}"/>
              </a:ext>
            </a:extLst>
          </p:cNvPr>
          <p:cNvPicPr>
            <a:picLocks noChangeAspect="1"/>
          </p:cNvPicPr>
          <p:nvPr/>
        </p:nvPicPr>
        <p:blipFill>
          <a:blip r:embed="rId4"/>
          <a:stretch>
            <a:fillRect/>
          </a:stretch>
        </p:blipFill>
        <p:spPr>
          <a:xfrm>
            <a:off x="5128321" y="900039"/>
            <a:ext cx="2796777" cy="3729036"/>
          </a:xfrm>
          <a:prstGeom prst="rect">
            <a:avLst/>
          </a:prstGeom>
        </p:spPr>
      </p:pic>
    </p:spTree>
    <p:extLst>
      <p:ext uri="{BB962C8B-B14F-4D97-AF65-F5344CB8AC3E}">
        <p14:creationId xmlns:p14="http://schemas.microsoft.com/office/powerpoint/2010/main" val="407235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8" name="Rectangle 7">
            <a:extLst>
              <a:ext uri="{FF2B5EF4-FFF2-40B4-BE49-F238E27FC236}">
                <a16:creationId xmlns:a16="http://schemas.microsoft.com/office/drawing/2014/main" id="{4A4F7F97-2A9F-F24C-8782-21E94418F715}"/>
              </a:ext>
            </a:extLst>
          </p:cNvPr>
          <p:cNvSpPr/>
          <p:nvPr/>
        </p:nvSpPr>
        <p:spPr>
          <a:xfrm>
            <a:off x="3068007" y="418063"/>
            <a:ext cx="4332918" cy="370999"/>
          </a:xfrm>
          <a:prstGeom prst="rect">
            <a:avLst/>
          </a:prstGeom>
        </p:spPr>
        <p:txBody>
          <a:bodyPr wrap="square">
            <a:spAutoFit/>
          </a:bodyPr>
          <a:lstStyle/>
          <a:p>
            <a:pPr marL="88900" lvl="0" algn="ctr">
              <a:lnSpc>
                <a:spcPct val="150000"/>
              </a:lnSpc>
              <a:spcBef>
                <a:spcPts val="600"/>
              </a:spcBef>
              <a:buClr>
                <a:schemeClr val="dk1"/>
              </a:buClr>
              <a:buSzPts val="2200"/>
            </a:pPr>
            <a:r>
              <a:rPr lang="fr-CA" b="1" dirty="0">
                <a:solidFill>
                  <a:schemeClr val="tx1"/>
                </a:solidFill>
                <a:latin typeface="Ubuntu" panose="020B0504030602030204" pitchFamily="34" charset="0"/>
              </a:rPr>
              <a:t>Exemples de réalisations d’élèves avec </a:t>
            </a:r>
            <a:r>
              <a:rPr lang="fr-CA" b="1" dirty="0" err="1">
                <a:solidFill>
                  <a:schemeClr val="tx1"/>
                </a:solidFill>
                <a:latin typeface="Ubuntu" panose="020B0504030602030204" pitchFamily="34" charset="0"/>
              </a:rPr>
              <a:t>Kleki</a:t>
            </a:r>
            <a:endParaRPr lang="fr-CA" b="1" dirty="0">
              <a:solidFill>
                <a:schemeClr val="tx1"/>
              </a:solidFill>
              <a:latin typeface="Ubuntu" panose="020B0504030602030204" pitchFamily="34" charset="0"/>
            </a:endParaRPr>
          </a:p>
        </p:txBody>
      </p:sp>
      <p:pic>
        <p:nvPicPr>
          <p:cNvPr id="19" name="Image 18">
            <a:extLst>
              <a:ext uri="{FF2B5EF4-FFF2-40B4-BE49-F238E27FC236}">
                <a16:creationId xmlns:a16="http://schemas.microsoft.com/office/drawing/2014/main" id="{D31D0C76-93EF-9D40-B83C-583C300FCDBA}"/>
              </a:ext>
            </a:extLst>
          </p:cNvPr>
          <p:cNvPicPr>
            <a:picLocks noChangeAspect="1"/>
          </p:cNvPicPr>
          <p:nvPr/>
        </p:nvPicPr>
        <p:blipFill>
          <a:blip r:embed="rId3"/>
          <a:stretch>
            <a:fillRect/>
          </a:stretch>
        </p:blipFill>
        <p:spPr>
          <a:xfrm>
            <a:off x="2494505" y="1050039"/>
            <a:ext cx="1944956" cy="2593274"/>
          </a:xfrm>
          <a:prstGeom prst="rect">
            <a:avLst/>
          </a:prstGeom>
        </p:spPr>
      </p:pic>
      <p:pic>
        <p:nvPicPr>
          <p:cNvPr id="21" name="Image 20">
            <a:extLst>
              <a:ext uri="{FF2B5EF4-FFF2-40B4-BE49-F238E27FC236}">
                <a16:creationId xmlns:a16="http://schemas.microsoft.com/office/drawing/2014/main" id="{74720C45-69E0-D144-BD7F-E28AB085C26D}"/>
              </a:ext>
            </a:extLst>
          </p:cNvPr>
          <p:cNvPicPr>
            <a:picLocks noChangeAspect="1"/>
          </p:cNvPicPr>
          <p:nvPr/>
        </p:nvPicPr>
        <p:blipFill>
          <a:blip r:embed="rId4"/>
          <a:stretch>
            <a:fillRect/>
          </a:stretch>
        </p:blipFill>
        <p:spPr>
          <a:xfrm>
            <a:off x="6498271" y="1050039"/>
            <a:ext cx="1944956" cy="2593274"/>
          </a:xfrm>
          <a:prstGeom prst="rect">
            <a:avLst/>
          </a:prstGeom>
        </p:spPr>
      </p:pic>
      <p:pic>
        <p:nvPicPr>
          <p:cNvPr id="23" name="Image 22">
            <a:extLst>
              <a:ext uri="{FF2B5EF4-FFF2-40B4-BE49-F238E27FC236}">
                <a16:creationId xmlns:a16="http://schemas.microsoft.com/office/drawing/2014/main" id="{60C8686F-622D-E844-9FCF-1E23D135B523}"/>
              </a:ext>
            </a:extLst>
          </p:cNvPr>
          <p:cNvPicPr>
            <a:picLocks noChangeAspect="1"/>
          </p:cNvPicPr>
          <p:nvPr/>
        </p:nvPicPr>
        <p:blipFill>
          <a:blip r:embed="rId5"/>
          <a:stretch>
            <a:fillRect/>
          </a:stretch>
        </p:blipFill>
        <p:spPr>
          <a:xfrm>
            <a:off x="4502786" y="2064451"/>
            <a:ext cx="1932160" cy="2593274"/>
          </a:xfrm>
          <a:prstGeom prst="rect">
            <a:avLst/>
          </a:prstGeom>
        </p:spPr>
      </p:pic>
    </p:spTree>
    <p:extLst>
      <p:ext uri="{BB962C8B-B14F-4D97-AF65-F5344CB8AC3E}">
        <p14:creationId xmlns:p14="http://schemas.microsoft.com/office/powerpoint/2010/main" val="57484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7" name="Google Shape;422;p30">
            <a:extLst>
              <a:ext uri="{FF2B5EF4-FFF2-40B4-BE49-F238E27FC236}">
                <a16:creationId xmlns:a16="http://schemas.microsoft.com/office/drawing/2014/main" id="{DFDB02A2-1B54-1441-9FDD-38BF8A0A4034}"/>
              </a:ext>
            </a:extLst>
          </p:cNvPr>
          <p:cNvSpPr txBox="1">
            <a:spLocks noGrp="1"/>
          </p:cNvSpPr>
          <p:nvPr>
            <p:ph type="body" idx="1"/>
          </p:nvPr>
        </p:nvSpPr>
        <p:spPr>
          <a:xfrm>
            <a:off x="2830925" y="307181"/>
            <a:ext cx="5340300" cy="4013269"/>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2000"/>
              </a:spcBef>
              <a:spcAft>
                <a:spcPts val="1000"/>
              </a:spcAft>
              <a:buFont typeface="+mj-lt"/>
              <a:buAutoNum type="arabicPeriod"/>
            </a:pPr>
            <a:r>
              <a:rPr lang="fr-CA" sz="1300" b="1" dirty="0">
                <a:solidFill>
                  <a:schemeClr val="tx1"/>
                </a:solidFill>
                <a:latin typeface="Ubuntu"/>
                <a:ea typeface="Ubuntu"/>
                <a:cs typeface="Ubuntu"/>
                <a:sym typeface="Ubuntu"/>
              </a:rPr>
              <a:t>Choisis un portrait </a:t>
            </a:r>
            <a:r>
              <a:rPr lang="fr-CA" b="1" dirty="0">
                <a:solidFill>
                  <a:schemeClr val="tx1"/>
                </a:solidFill>
                <a:latin typeface="Ubuntu"/>
                <a:ea typeface="Ubuntu"/>
                <a:cs typeface="Ubuntu"/>
                <a:sym typeface="Ubuntu"/>
              </a:rPr>
              <a:t>ou un animalier parmi ta liste de départ et cherche des images en ligne de ce sujet. </a:t>
            </a:r>
            <a:r>
              <a:rPr lang="fr-CA" sz="1300" b="1" dirty="0">
                <a:solidFill>
                  <a:schemeClr val="tx1"/>
                </a:solidFill>
                <a:latin typeface="Ubuntu"/>
                <a:ea typeface="Ubuntu"/>
                <a:cs typeface="Ubuntu"/>
                <a:sym typeface="Ubuntu"/>
              </a:rPr>
              <a:t>Explique ton choix final dans ton carnet de traces.</a:t>
            </a:r>
          </a:p>
          <a:p>
            <a:pPr marL="342900" lvl="0" indent="-342900" algn="l" rtl="0">
              <a:lnSpc>
                <a:spcPct val="150000"/>
              </a:lnSpc>
              <a:spcBef>
                <a:spcPts val="2000"/>
              </a:spcBef>
              <a:spcAft>
                <a:spcPts val="1000"/>
              </a:spcAft>
              <a:buFont typeface="+mj-lt"/>
              <a:buAutoNum type="arabicPeriod"/>
            </a:pPr>
            <a:r>
              <a:rPr lang="fr-CA" b="1" dirty="0">
                <a:solidFill>
                  <a:schemeClr val="tx1"/>
                </a:solidFill>
                <a:latin typeface="Ubuntu"/>
                <a:ea typeface="Ubuntu"/>
                <a:cs typeface="Ubuntu"/>
                <a:sym typeface="Ubuntu"/>
              </a:rPr>
              <a:t>Trouve des images de textures et motifs intéressants pour réaliser ton collage. Télécharge toutes tes images dans un même endroit et ajoute-les dans ton carnet de traces pour montrer le fruit de tes recherches.</a:t>
            </a:r>
          </a:p>
          <a:p>
            <a:pPr marL="342900" lvl="0" indent="-342900" algn="l" rtl="0">
              <a:lnSpc>
                <a:spcPct val="150000"/>
              </a:lnSpc>
              <a:spcBef>
                <a:spcPts val="2000"/>
              </a:spcBef>
              <a:spcAft>
                <a:spcPts val="1000"/>
              </a:spcAft>
              <a:buFont typeface="+mj-lt"/>
              <a:buAutoNum type="arabicPeriod"/>
            </a:pPr>
            <a:r>
              <a:rPr lang="fr-CA" sz="1300" b="1" dirty="0">
                <a:solidFill>
                  <a:schemeClr val="tx1"/>
                </a:solidFill>
                <a:latin typeface="Ubuntu"/>
                <a:ea typeface="Ubuntu"/>
                <a:cs typeface="Ubuntu"/>
                <a:sym typeface="Ubuntu"/>
              </a:rPr>
              <a:t>Visionne le tutoriel vidéo sur </a:t>
            </a:r>
            <a:r>
              <a:rPr lang="fr-CA" sz="1300" b="1" dirty="0" err="1">
                <a:solidFill>
                  <a:schemeClr val="tx1"/>
                </a:solidFill>
                <a:latin typeface="Ubuntu"/>
                <a:ea typeface="Ubuntu"/>
                <a:cs typeface="Ubuntu"/>
                <a:sym typeface="Ubuntu"/>
              </a:rPr>
              <a:t>Kleki</a:t>
            </a:r>
            <a:r>
              <a:rPr lang="fr-CA" sz="1300" b="1" dirty="0">
                <a:solidFill>
                  <a:schemeClr val="tx1"/>
                </a:solidFill>
                <a:latin typeface="Ubuntu"/>
                <a:ea typeface="Ubuntu"/>
                <a:cs typeface="Ubuntu"/>
                <a:sym typeface="Ubuntu"/>
              </a:rPr>
              <a:t> pertinent :</a:t>
            </a:r>
          </a:p>
          <a:p>
            <a:pPr marL="857250" lvl="1" indent="-400050">
              <a:spcBef>
                <a:spcPts val="0"/>
              </a:spcBef>
              <a:buFont typeface="Arial" panose="020B0604020202020204" pitchFamily="34" charset="0"/>
              <a:buChar char="•"/>
            </a:pPr>
            <a:r>
              <a:rPr lang="fr-CA" b="1" dirty="0">
                <a:solidFill>
                  <a:schemeClr val="tx1"/>
                </a:solidFill>
                <a:latin typeface="Ubuntu"/>
                <a:ea typeface="Ubuntu"/>
                <a:cs typeface="Ubuntu"/>
                <a:sym typeface="Ubuntu"/>
                <a:hlinkClick r:id="rId3"/>
              </a:rPr>
              <a:t>Portrait</a:t>
            </a:r>
            <a:endParaRPr lang="fr-CA" b="1" dirty="0">
              <a:solidFill>
                <a:schemeClr val="tx1"/>
              </a:solidFill>
              <a:latin typeface="Ubuntu"/>
              <a:ea typeface="Ubuntu"/>
              <a:cs typeface="Ubuntu"/>
              <a:sym typeface="Ubuntu"/>
            </a:endParaRPr>
          </a:p>
          <a:p>
            <a:pPr marL="857250" lvl="1" indent="-400050">
              <a:spcBef>
                <a:spcPts val="0"/>
              </a:spcBef>
              <a:buFont typeface="Arial" panose="020B0604020202020204" pitchFamily="34" charset="0"/>
              <a:buChar char="•"/>
            </a:pPr>
            <a:r>
              <a:rPr lang="fr-CA" b="1" dirty="0">
                <a:solidFill>
                  <a:schemeClr val="tx1"/>
                </a:solidFill>
                <a:latin typeface="Ubuntu"/>
                <a:ea typeface="Ubuntu"/>
                <a:cs typeface="Ubuntu"/>
                <a:sym typeface="Ubuntu"/>
                <a:hlinkClick r:id="rId4"/>
              </a:rPr>
              <a:t>Animalier</a:t>
            </a:r>
            <a:endParaRPr sz="1300" b="1" dirty="0">
              <a:solidFill>
                <a:schemeClr val="tx1"/>
              </a:solidFill>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7" name="Google Shape;422;p30">
            <a:extLst>
              <a:ext uri="{FF2B5EF4-FFF2-40B4-BE49-F238E27FC236}">
                <a16:creationId xmlns:a16="http://schemas.microsoft.com/office/drawing/2014/main" id="{DFDB02A2-1B54-1441-9FDD-38BF8A0A4034}"/>
              </a:ext>
            </a:extLst>
          </p:cNvPr>
          <p:cNvSpPr txBox="1">
            <a:spLocks noGrp="1"/>
          </p:cNvSpPr>
          <p:nvPr>
            <p:ph type="body" idx="1"/>
          </p:nvPr>
        </p:nvSpPr>
        <p:spPr>
          <a:xfrm>
            <a:off x="2830925" y="471488"/>
            <a:ext cx="5340300" cy="3848962"/>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2000"/>
              </a:spcBef>
              <a:spcAft>
                <a:spcPts val="1000"/>
              </a:spcAft>
              <a:buFont typeface="+mj-lt"/>
              <a:buAutoNum type="arabicPeriod" startAt="5"/>
            </a:pPr>
            <a:r>
              <a:rPr lang="fr-CA" sz="1300" b="1" dirty="0">
                <a:solidFill>
                  <a:schemeClr val="tx1"/>
                </a:solidFill>
                <a:latin typeface="Ubuntu"/>
                <a:ea typeface="Ubuntu"/>
                <a:cs typeface="Ubuntu"/>
                <a:sym typeface="Ubuntu"/>
              </a:rPr>
              <a:t>Vas sur le site </a:t>
            </a:r>
            <a:r>
              <a:rPr lang="fr-CA" sz="1300" b="1" dirty="0">
                <a:solidFill>
                  <a:schemeClr val="tx1"/>
                </a:solidFill>
                <a:latin typeface="Ubuntu"/>
                <a:ea typeface="Ubuntu"/>
                <a:cs typeface="Ubuntu"/>
                <a:sym typeface="Ubuntu"/>
                <a:hlinkClick r:id="rId3"/>
              </a:rPr>
              <a:t>kleki.com</a:t>
            </a:r>
            <a:r>
              <a:rPr lang="fr-CA" sz="1300" b="1" dirty="0">
                <a:solidFill>
                  <a:schemeClr val="tx1"/>
                </a:solidFill>
                <a:latin typeface="Ubuntu"/>
                <a:ea typeface="Ubuntu"/>
                <a:cs typeface="Ubuntu"/>
                <a:sym typeface="Ubuntu"/>
              </a:rPr>
              <a:t> et importe ton image sujet.</a:t>
            </a:r>
            <a:r>
              <a:rPr lang="fr-CA" b="1" dirty="0">
                <a:solidFill>
                  <a:schemeClr val="tx1"/>
                </a:solidFill>
                <a:latin typeface="Ubuntu"/>
                <a:ea typeface="Ubuntu"/>
                <a:cs typeface="Ubuntu"/>
                <a:sym typeface="Ubuntu"/>
              </a:rPr>
              <a:t> </a:t>
            </a:r>
            <a:r>
              <a:rPr lang="fr-CA" sz="1300" b="1" dirty="0">
                <a:solidFill>
                  <a:schemeClr val="tx1"/>
                </a:solidFill>
                <a:latin typeface="Ubuntu"/>
                <a:ea typeface="Ubuntu"/>
                <a:cs typeface="Ubuntu"/>
                <a:sym typeface="Ubuntu"/>
              </a:rPr>
              <a:t>Trace des lignes de différentes épaisseurs autour des parties du visage.</a:t>
            </a:r>
          </a:p>
          <a:p>
            <a:pPr marL="342900" lvl="0" indent="-342900" algn="l" rtl="0">
              <a:lnSpc>
                <a:spcPct val="150000"/>
              </a:lnSpc>
              <a:spcBef>
                <a:spcPts val="2000"/>
              </a:spcBef>
              <a:spcAft>
                <a:spcPts val="1000"/>
              </a:spcAft>
              <a:buFont typeface="+mj-lt"/>
              <a:buAutoNum type="arabicPeriod" startAt="5"/>
            </a:pPr>
            <a:r>
              <a:rPr lang="fr-CA" b="1" dirty="0">
                <a:solidFill>
                  <a:schemeClr val="tx1"/>
                </a:solidFill>
                <a:latin typeface="Ubuntu"/>
                <a:ea typeface="Ubuntu"/>
                <a:cs typeface="Ubuntu"/>
                <a:sym typeface="Ubuntu"/>
              </a:rPr>
              <a:t>Crée des espaces pour être remplis avec des valeurs de teintes et des collages tout en conservant des parties de l’image d’origine.</a:t>
            </a:r>
          </a:p>
          <a:p>
            <a:pPr marL="342900" lvl="0" indent="-342900" algn="l" rtl="0">
              <a:lnSpc>
                <a:spcPct val="150000"/>
              </a:lnSpc>
              <a:spcBef>
                <a:spcPts val="2000"/>
              </a:spcBef>
              <a:spcAft>
                <a:spcPts val="1000"/>
              </a:spcAft>
              <a:buFont typeface="+mj-lt"/>
              <a:buAutoNum type="arabicPeriod" startAt="5"/>
            </a:pPr>
            <a:r>
              <a:rPr lang="fr-CA" sz="1300" b="1" dirty="0">
                <a:solidFill>
                  <a:schemeClr val="tx1"/>
                </a:solidFill>
                <a:latin typeface="Ubuntu"/>
                <a:ea typeface="Ubuntu"/>
                <a:cs typeface="Ubuntu"/>
                <a:sym typeface="Ubuntu"/>
              </a:rPr>
              <a:t>Télécharge cette version de ton image ou prends une capture d’écran et insère-la dans ton carnet de traces.</a:t>
            </a:r>
          </a:p>
          <a:p>
            <a:pPr marL="0" lvl="0" indent="0" algn="l" rtl="0">
              <a:spcBef>
                <a:spcPts val="0"/>
              </a:spcBef>
              <a:buNone/>
            </a:pPr>
            <a:r>
              <a:rPr lang="fr-CA" sz="1300" b="1" dirty="0">
                <a:solidFill>
                  <a:schemeClr val="tx1"/>
                </a:solidFill>
                <a:latin typeface="Ubuntu"/>
                <a:ea typeface="Ubuntu"/>
                <a:cs typeface="Ubuntu"/>
                <a:sym typeface="Ubuntu"/>
              </a:rPr>
              <a:t>	</a:t>
            </a:r>
            <a:r>
              <a:rPr lang="fr-CA" sz="1300" b="1" dirty="0">
                <a:solidFill>
                  <a:schemeClr val="tx1"/>
                </a:solidFill>
                <a:highlight>
                  <a:srgbClr val="FFFF00"/>
                </a:highlight>
                <a:latin typeface="Ubuntu"/>
                <a:ea typeface="Ubuntu"/>
                <a:cs typeface="Ubuntu"/>
                <a:sym typeface="Ubuntu"/>
              </a:rPr>
              <a:t>***Étape 7 </a:t>
            </a:r>
            <a:r>
              <a:rPr lang="fr-CA" b="1" dirty="0">
                <a:solidFill>
                  <a:schemeClr val="tx1"/>
                </a:solidFill>
                <a:highlight>
                  <a:srgbClr val="FFFF00"/>
                </a:highlight>
                <a:latin typeface="Ubuntu"/>
                <a:ea typeface="Ubuntu"/>
                <a:cs typeface="Ubuntu"/>
                <a:sym typeface="Ubuntu"/>
              </a:rPr>
              <a:t>à</a:t>
            </a:r>
            <a:r>
              <a:rPr lang="fr-CA" sz="1300" b="1" dirty="0">
                <a:solidFill>
                  <a:schemeClr val="tx1"/>
                </a:solidFill>
                <a:highlight>
                  <a:srgbClr val="FFFF00"/>
                </a:highlight>
                <a:latin typeface="Ubuntu"/>
                <a:ea typeface="Ubuntu"/>
                <a:cs typeface="Ubuntu"/>
                <a:sym typeface="Ubuntu"/>
              </a:rPr>
              <a:t> refaire à chaque étape de création</a:t>
            </a:r>
            <a:r>
              <a:rPr lang="fr-CA" sz="1300" b="1" dirty="0">
                <a:solidFill>
                  <a:schemeClr val="tx1"/>
                </a:solidFill>
                <a:latin typeface="Ubuntu"/>
                <a:ea typeface="Ubuntu"/>
                <a:cs typeface="Ubuntu"/>
                <a:sym typeface="Ubuntu"/>
              </a:rPr>
              <a:t>.</a:t>
            </a:r>
          </a:p>
        </p:txBody>
      </p:sp>
    </p:spTree>
    <p:extLst>
      <p:ext uri="{BB962C8B-B14F-4D97-AF65-F5344CB8AC3E}">
        <p14:creationId xmlns:p14="http://schemas.microsoft.com/office/powerpoint/2010/main" val="138448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title"/>
          </p:nvPr>
        </p:nvSpPr>
        <p:spPr>
          <a:xfrm>
            <a:off x="72638" y="1600199"/>
            <a:ext cx="2142000" cy="5681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RÉALISATION</a:t>
            </a:r>
            <a:endParaRPr b="1" dirty="0">
              <a:latin typeface="Ubuntu"/>
              <a:ea typeface="Ubuntu"/>
              <a:cs typeface="Ubuntu"/>
              <a:sym typeface="Ubuntu"/>
            </a:endParaRPr>
          </a:p>
        </p:txBody>
      </p:sp>
      <p:sp>
        <p:nvSpPr>
          <p:cNvPr id="429" name="Google Shape;429;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7" name="Google Shape;422;p30">
            <a:extLst>
              <a:ext uri="{FF2B5EF4-FFF2-40B4-BE49-F238E27FC236}">
                <a16:creationId xmlns:a16="http://schemas.microsoft.com/office/drawing/2014/main" id="{DFDB02A2-1B54-1441-9FDD-38BF8A0A4034}"/>
              </a:ext>
            </a:extLst>
          </p:cNvPr>
          <p:cNvSpPr txBox="1">
            <a:spLocks noGrp="1"/>
          </p:cNvSpPr>
          <p:nvPr>
            <p:ph type="body" idx="1"/>
          </p:nvPr>
        </p:nvSpPr>
        <p:spPr>
          <a:xfrm>
            <a:off x="2830925" y="471488"/>
            <a:ext cx="5340300" cy="3848962"/>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2000"/>
              </a:spcBef>
              <a:spcAft>
                <a:spcPts val="1000"/>
              </a:spcAft>
              <a:buFont typeface="+mj-lt"/>
              <a:buAutoNum type="arabicPeriod" startAt="9"/>
            </a:pPr>
            <a:r>
              <a:rPr lang="fr-CA" sz="1300" b="1" dirty="0">
                <a:solidFill>
                  <a:schemeClr val="tx1"/>
                </a:solidFill>
                <a:latin typeface="Ubuntu"/>
                <a:ea typeface="Ubuntu"/>
                <a:cs typeface="Ubuntu"/>
                <a:sym typeface="Ubuntu"/>
              </a:rPr>
              <a:t>Applique au moins 5 valeurs de teintes dans différents espaces du visage.</a:t>
            </a:r>
          </a:p>
          <a:p>
            <a:pPr marL="342900" lvl="0" indent="-342900" algn="l" rtl="0">
              <a:lnSpc>
                <a:spcPct val="150000"/>
              </a:lnSpc>
              <a:spcBef>
                <a:spcPts val="2000"/>
              </a:spcBef>
              <a:spcAft>
                <a:spcPts val="1000"/>
              </a:spcAft>
              <a:buFont typeface="+mj-lt"/>
              <a:buAutoNum type="arabicPeriod" startAt="9"/>
            </a:pPr>
            <a:r>
              <a:rPr lang="fr-CA" sz="1300" b="1" dirty="0">
                <a:solidFill>
                  <a:schemeClr val="tx1"/>
                </a:solidFill>
                <a:latin typeface="Ubuntu"/>
                <a:ea typeface="Ubuntu"/>
                <a:cs typeface="Ubuntu"/>
                <a:sym typeface="Ubuntu"/>
              </a:rPr>
              <a:t>Importe les collages en les ajoutant en tant que calque. Fais-les glisser sous les précédent et efface tous les endroits où tu ne veux pas voir ces collages.</a:t>
            </a:r>
          </a:p>
          <a:p>
            <a:pPr marL="342900" lvl="0" indent="-342900" algn="l" rtl="0">
              <a:lnSpc>
                <a:spcPct val="150000"/>
              </a:lnSpc>
              <a:spcBef>
                <a:spcPts val="2000"/>
              </a:spcBef>
              <a:spcAft>
                <a:spcPts val="1000"/>
              </a:spcAft>
              <a:buFont typeface="+mj-lt"/>
              <a:buAutoNum type="arabicPeriod" startAt="9"/>
            </a:pPr>
            <a:r>
              <a:rPr lang="fr-CA" b="1" dirty="0">
                <a:solidFill>
                  <a:schemeClr val="tx1"/>
                </a:solidFill>
                <a:latin typeface="Ubuntu"/>
                <a:ea typeface="Ubuntu"/>
                <a:cs typeface="Ubuntu"/>
                <a:sym typeface="Ubuntu"/>
              </a:rPr>
              <a:t>Importe une image pour l’arrière-plan en glissant ce calque sous tous les autres. Efface la partie où se trouve le sujet.</a:t>
            </a:r>
          </a:p>
          <a:p>
            <a:pPr marL="342900" lvl="0" indent="-342900" algn="l" rtl="0">
              <a:lnSpc>
                <a:spcPct val="150000"/>
              </a:lnSpc>
              <a:spcBef>
                <a:spcPts val="2000"/>
              </a:spcBef>
              <a:spcAft>
                <a:spcPts val="1000"/>
              </a:spcAft>
              <a:buFont typeface="+mj-lt"/>
              <a:buAutoNum type="arabicPeriod" startAt="9"/>
            </a:pPr>
            <a:r>
              <a:rPr lang="fr-CA" sz="1300" b="1" dirty="0">
                <a:solidFill>
                  <a:schemeClr val="tx1"/>
                </a:solidFill>
                <a:latin typeface="Ubuntu"/>
                <a:ea typeface="Ubuntu"/>
                <a:cs typeface="Ubuntu"/>
                <a:sym typeface="Ubuntu"/>
              </a:rPr>
              <a:t>Signe ton œuvre avec l’outil Texte.</a:t>
            </a:r>
          </a:p>
        </p:txBody>
      </p:sp>
    </p:spTree>
    <p:extLst>
      <p:ext uri="{BB962C8B-B14F-4D97-AF65-F5344CB8AC3E}">
        <p14:creationId xmlns:p14="http://schemas.microsoft.com/office/powerpoint/2010/main" val="327959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title"/>
          </p:nvPr>
        </p:nvSpPr>
        <p:spPr>
          <a:xfrm>
            <a:off x="50006" y="559475"/>
            <a:ext cx="2236069"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COMPÉTENCES</a:t>
            </a:r>
            <a:endParaRPr b="1" dirty="0">
              <a:latin typeface="Ubuntu"/>
              <a:ea typeface="Ubuntu"/>
              <a:cs typeface="Ubuntu"/>
              <a:sym typeface="Ubuntu"/>
            </a:endParaRPr>
          </a:p>
        </p:txBody>
      </p:sp>
      <p:sp>
        <p:nvSpPr>
          <p:cNvPr id="340" name="Google Shape;340;p18"/>
          <p:cNvSpPr txBox="1">
            <a:spLocks noGrp="1"/>
          </p:cNvSpPr>
          <p:nvPr>
            <p:ph type="body" idx="1"/>
          </p:nvPr>
        </p:nvSpPr>
        <p:spPr>
          <a:xfrm>
            <a:off x="2830925" y="1200150"/>
            <a:ext cx="5340300" cy="31203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1200"/>
              </a:spcBef>
              <a:spcAft>
                <a:spcPts val="0"/>
              </a:spcAft>
              <a:buClr>
                <a:srgbClr val="6C6C6C"/>
              </a:buClr>
              <a:buSzPts val="2200"/>
              <a:buFont typeface="Ubuntu"/>
              <a:buChar char="●"/>
            </a:pPr>
            <a:r>
              <a:rPr lang="en" sz="2200" dirty="0" err="1">
                <a:solidFill>
                  <a:srgbClr val="6C6C6C"/>
                </a:solidFill>
                <a:latin typeface="Ubuntu"/>
                <a:ea typeface="Ubuntu"/>
                <a:cs typeface="Ubuntu"/>
                <a:sym typeface="Ubuntu"/>
              </a:rPr>
              <a:t>Créer</a:t>
            </a:r>
            <a:r>
              <a:rPr lang="en" sz="2200" dirty="0">
                <a:solidFill>
                  <a:srgbClr val="6C6C6C"/>
                </a:solidFill>
                <a:latin typeface="Ubuntu"/>
                <a:ea typeface="Ubuntu"/>
                <a:cs typeface="Ubuntu"/>
                <a:sym typeface="Ubuntu"/>
              </a:rPr>
              <a:t> des images </a:t>
            </a:r>
            <a:r>
              <a:rPr lang="en" sz="2200" dirty="0" err="1">
                <a:solidFill>
                  <a:srgbClr val="6C6C6C"/>
                </a:solidFill>
                <a:latin typeface="Ubuntu"/>
                <a:ea typeface="Ubuntu"/>
                <a:cs typeface="Ubuntu"/>
                <a:sym typeface="Ubuntu"/>
              </a:rPr>
              <a:t>personnelles</a:t>
            </a:r>
            <a:r>
              <a:rPr lang="en" sz="2200" dirty="0">
                <a:solidFill>
                  <a:srgbClr val="6C6C6C"/>
                </a:solidFill>
                <a:latin typeface="Ubuntu"/>
                <a:ea typeface="Ubuntu"/>
                <a:cs typeface="Ubuntu"/>
                <a:sym typeface="Ubuntu"/>
              </a:rPr>
              <a:t> (C1)</a:t>
            </a:r>
            <a:endParaRPr sz="2200" dirty="0">
              <a:solidFill>
                <a:srgbClr val="6C6C6C"/>
              </a:solidFill>
              <a:latin typeface="Ubuntu"/>
              <a:ea typeface="Ubuntu"/>
              <a:cs typeface="Ubuntu"/>
              <a:sym typeface="Ubuntu"/>
            </a:endParaRPr>
          </a:p>
          <a:p>
            <a:pPr marL="457200" lvl="0" indent="-368300" algn="l" rtl="0">
              <a:lnSpc>
                <a:spcPct val="150000"/>
              </a:lnSpc>
              <a:spcBef>
                <a:spcPts val="0"/>
              </a:spcBef>
              <a:spcAft>
                <a:spcPts val="0"/>
              </a:spcAft>
              <a:buClr>
                <a:srgbClr val="6C6C6C"/>
              </a:buClr>
              <a:buSzPts val="2200"/>
              <a:buFont typeface="Arial"/>
              <a:buChar char="●"/>
            </a:pPr>
            <a:r>
              <a:rPr lang="en" sz="2200" u="sng" dirty="0">
                <a:solidFill>
                  <a:schemeClr val="accent1"/>
                </a:solidFill>
                <a:latin typeface="Ubuntu"/>
                <a:ea typeface="Ubuntu"/>
                <a:cs typeface="Ubuntu"/>
                <a:sym typeface="Ubuntu"/>
                <a:hlinkClick r:id="rId3">
                  <a:extLst>
                    <a:ext uri="{A12FA001-AC4F-418D-AE19-62706E023703}">
                      <ahyp:hlinkClr xmlns:ahyp="http://schemas.microsoft.com/office/drawing/2018/hyperlinkcolor" val="tx"/>
                    </a:ext>
                  </a:extLst>
                </a:hlinkClick>
              </a:rPr>
              <a:t>Compétence numérique</a:t>
            </a:r>
            <a:r>
              <a:rPr lang="en" sz="2200" dirty="0">
                <a:solidFill>
                  <a:srgbClr val="FC4540"/>
                </a:solidFill>
                <a:latin typeface="Ubuntu"/>
                <a:ea typeface="Ubuntu"/>
                <a:cs typeface="Ubuntu"/>
                <a:sym typeface="Ubuntu"/>
              </a:rPr>
              <a:t> </a:t>
            </a:r>
            <a:r>
              <a:rPr lang="en" sz="2200" dirty="0">
                <a:solidFill>
                  <a:srgbClr val="6C6C6C"/>
                </a:solidFill>
                <a:latin typeface="Ubuntu"/>
                <a:ea typeface="Ubuntu"/>
                <a:cs typeface="Ubuntu"/>
                <a:sym typeface="Ubuntu"/>
              </a:rPr>
              <a:t>: innovation et </a:t>
            </a:r>
            <a:r>
              <a:rPr lang="en" sz="2200" dirty="0" err="1">
                <a:solidFill>
                  <a:srgbClr val="6C6C6C"/>
                </a:solidFill>
                <a:latin typeface="Ubuntu"/>
                <a:ea typeface="Ubuntu"/>
                <a:cs typeface="Ubuntu"/>
                <a:sym typeface="Ubuntu"/>
              </a:rPr>
              <a:t>créativité</a:t>
            </a:r>
            <a:endParaRPr sz="2200" b="1" u="sng" dirty="0">
              <a:solidFill>
                <a:srgbClr val="4A5C65"/>
              </a:solidFill>
              <a:latin typeface="Ubuntu"/>
              <a:ea typeface="Ubuntu"/>
              <a:cs typeface="Ubuntu"/>
              <a:sym typeface="Ubuntu"/>
            </a:endParaRPr>
          </a:p>
          <a:p>
            <a:pPr marL="0" lvl="0" indent="0" algn="l" rtl="0">
              <a:lnSpc>
                <a:spcPct val="150000"/>
              </a:lnSpc>
              <a:spcBef>
                <a:spcPts val="1200"/>
              </a:spcBef>
              <a:spcAft>
                <a:spcPts val="0"/>
              </a:spcAft>
              <a:buNone/>
            </a:pPr>
            <a:endParaRPr sz="2200" dirty="0">
              <a:latin typeface="Ubuntu"/>
              <a:ea typeface="Ubuntu"/>
              <a:cs typeface="Ubuntu"/>
              <a:sym typeface="Ubuntu"/>
            </a:endParaRPr>
          </a:p>
          <a:p>
            <a:pPr marL="0" lvl="0" indent="0" algn="l" rtl="0">
              <a:lnSpc>
                <a:spcPct val="150000"/>
              </a:lnSpc>
              <a:spcBef>
                <a:spcPts val="1000"/>
              </a:spcBef>
              <a:spcAft>
                <a:spcPts val="0"/>
              </a:spcAft>
              <a:buNone/>
            </a:pPr>
            <a:endParaRPr sz="2200" dirty="0">
              <a:latin typeface="Ubuntu"/>
              <a:ea typeface="Ubuntu"/>
              <a:cs typeface="Ubuntu"/>
              <a:sym typeface="Ubuntu"/>
            </a:endParaRPr>
          </a:p>
          <a:p>
            <a:pPr marL="0" lvl="0" indent="0" algn="l" rtl="0">
              <a:lnSpc>
                <a:spcPct val="150000"/>
              </a:lnSpc>
              <a:spcBef>
                <a:spcPts val="1000"/>
              </a:spcBef>
              <a:spcAft>
                <a:spcPts val="0"/>
              </a:spcAft>
              <a:buNone/>
            </a:pPr>
            <a:endParaRPr sz="2200" dirty="0">
              <a:latin typeface="Ubuntu"/>
              <a:ea typeface="Ubuntu"/>
              <a:cs typeface="Ubuntu"/>
              <a:sym typeface="Ubuntu"/>
            </a:endParaRPr>
          </a:p>
          <a:p>
            <a:pPr marL="0" lvl="0" indent="0" algn="l" rtl="0">
              <a:lnSpc>
                <a:spcPct val="150000"/>
              </a:lnSpc>
              <a:spcBef>
                <a:spcPts val="1000"/>
              </a:spcBef>
              <a:spcAft>
                <a:spcPts val="1000"/>
              </a:spcAft>
              <a:buNone/>
            </a:pPr>
            <a:endParaRPr sz="2200" b="1" dirty="0">
              <a:solidFill>
                <a:srgbClr val="4A5C65"/>
              </a:solidFill>
            </a:endParaRPr>
          </a:p>
        </p:txBody>
      </p:sp>
      <p:sp>
        <p:nvSpPr>
          <p:cNvPr id="341" name="Google Shape;341;p1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65493" y="1600199"/>
            <a:ext cx="2142000" cy="618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INTÉGRATION</a:t>
            </a:r>
            <a:endParaRPr b="1" dirty="0">
              <a:latin typeface="Ubuntu"/>
              <a:ea typeface="Ubuntu"/>
              <a:cs typeface="Ubuntu"/>
              <a:sym typeface="Ubuntu"/>
            </a:endParaRPr>
          </a:p>
        </p:txBody>
      </p:sp>
      <p:sp>
        <p:nvSpPr>
          <p:cNvPr id="422" name="Google Shape;422;p30"/>
          <p:cNvSpPr txBox="1">
            <a:spLocks noGrp="1"/>
          </p:cNvSpPr>
          <p:nvPr>
            <p:ph type="body" idx="1"/>
          </p:nvPr>
        </p:nvSpPr>
        <p:spPr>
          <a:xfrm>
            <a:off x="2830925" y="650080"/>
            <a:ext cx="5340300" cy="3670369"/>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1000"/>
              </a:spcAft>
              <a:buNone/>
            </a:pPr>
            <a:r>
              <a:rPr lang="fr-CA" sz="1600" b="1" dirty="0">
                <a:solidFill>
                  <a:schemeClr val="tx1"/>
                </a:solidFill>
                <a:latin typeface="Ubuntu"/>
                <a:ea typeface="Ubuntu"/>
                <a:cs typeface="Ubuntu"/>
                <a:sym typeface="Ubuntu"/>
              </a:rPr>
              <a:t>Importe ta réalisation dans cette </a:t>
            </a:r>
            <a:r>
              <a:rPr lang="fr-CA" sz="1600" b="1" dirty="0">
                <a:solidFill>
                  <a:schemeClr val="tx1"/>
                </a:solidFill>
                <a:latin typeface="Ubuntu"/>
                <a:ea typeface="Ubuntu"/>
                <a:cs typeface="Ubuntu"/>
                <a:sym typeface="Ubuntu"/>
                <a:hlinkClick r:id="rId3"/>
              </a:rPr>
              <a:t>collection </a:t>
            </a:r>
            <a:r>
              <a:rPr lang="fr-CA" sz="1600" b="1" dirty="0" err="1">
                <a:solidFill>
                  <a:schemeClr val="tx1"/>
                </a:solidFill>
                <a:latin typeface="Ubuntu"/>
                <a:ea typeface="Ubuntu"/>
                <a:cs typeface="Ubuntu"/>
                <a:sym typeface="Ubuntu"/>
                <a:hlinkClick r:id="rId3"/>
              </a:rPr>
              <a:t>Wakelet</a:t>
            </a:r>
            <a:r>
              <a:rPr lang="fr-CA" sz="1600" b="1" dirty="0">
                <a:solidFill>
                  <a:schemeClr val="tx1"/>
                </a:solidFill>
                <a:latin typeface="Ubuntu"/>
                <a:ea typeface="Ubuntu"/>
                <a:cs typeface="Ubuntu"/>
                <a:sym typeface="Ubuntu"/>
              </a:rPr>
              <a:t> en ajoutant les informations suivantes :</a:t>
            </a:r>
          </a:p>
          <a:p>
            <a:pPr marL="285750" indent="-285750">
              <a:lnSpc>
                <a:spcPct val="150000"/>
              </a:lnSpc>
              <a:spcBef>
                <a:spcPts val="800"/>
              </a:spcBef>
              <a:spcAft>
                <a:spcPts val="1000"/>
              </a:spcAft>
            </a:pPr>
            <a:r>
              <a:rPr lang="fr-CA" sz="1600" b="1" dirty="0">
                <a:solidFill>
                  <a:schemeClr val="tx1"/>
                </a:solidFill>
                <a:latin typeface="Ubuntu"/>
                <a:ea typeface="Ubuntu"/>
                <a:cs typeface="Ubuntu"/>
                <a:sym typeface="Ubuntu"/>
              </a:rPr>
              <a:t>Le nom du sujet</a:t>
            </a:r>
          </a:p>
          <a:p>
            <a:pPr marL="285750" indent="-285750">
              <a:lnSpc>
                <a:spcPct val="150000"/>
              </a:lnSpc>
              <a:spcBef>
                <a:spcPts val="800"/>
              </a:spcBef>
              <a:spcAft>
                <a:spcPts val="1000"/>
              </a:spcAft>
            </a:pPr>
            <a:r>
              <a:rPr lang="fr-CA" sz="1600" b="1" dirty="0">
                <a:solidFill>
                  <a:schemeClr val="tx1"/>
                </a:solidFill>
                <a:latin typeface="Ubuntu"/>
                <a:ea typeface="Ubuntu"/>
                <a:cs typeface="Ubuntu"/>
                <a:sym typeface="Ubuntu"/>
              </a:rPr>
              <a:t>L’adresse URL de la source de l’image utilisée</a:t>
            </a:r>
          </a:p>
          <a:p>
            <a:pPr marL="285750" indent="-285750">
              <a:lnSpc>
                <a:spcPct val="150000"/>
              </a:lnSpc>
              <a:spcBef>
                <a:spcPts val="800"/>
              </a:spcBef>
              <a:spcAft>
                <a:spcPts val="1000"/>
              </a:spcAft>
            </a:pPr>
            <a:r>
              <a:rPr lang="fr-CA" sz="1600" b="1" dirty="0">
                <a:solidFill>
                  <a:schemeClr val="tx1"/>
                </a:solidFill>
                <a:latin typeface="Ubuntu"/>
                <a:ea typeface="Ubuntu"/>
                <a:cs typeface="Ubuntu"/>
                <a:sym typeface="Ubuntu"/>
              </a:rPr>
              <a:t>La raison pour laquelle tu as choisis ce sujet</a:t>
            </a:r>
          </a:p>
          <a:p>
            <a:pPr marL="285750" indent="-285750">
              <a:lnSpc>
                <a:spcPct val="150000"/>
              </a:lnSpc>
              <a:spcBef>
                <a:spcPts val="800"/>
              </a:spcBef>
              <a:spcAft>
                <a:spcPts val="1000"/>
              </a:spcAft>
            </a:pPr>
            <a:r>
              <a:rPr lang="fr-CA" sz="1600" b="1" dirty="0">
                <a:solidFill>
                  <a:schemeClr val="tx1"/>
                </a:solidFill>
                <a:latin typeface="Ubuntu"/>
                <a:ea typeface="Ubuntu"/>
                <a:cs typeface="Ubuntu"/>
                <a:sym typeface="Ubuntu"/>
              </a:rPr>
              <a:t>Ton nom</a:t>
            </a:r>
          </a:p>
          <a:p>
            <a:pPr marL="342900" lvl="0" indent="-342900" algn="l" rtl="0">
              <a:lnSpc>
                <a:spcPct val="150000"/>
              </a:lnSpc>
              <a:spcBef>
                <a:spcPts val="2000"/>
              </a:spcBef>
              <a:spcAft>
                <a:spcPts val="1000"/>
              </a:spcAft>
              <a:buFont typeface="+mj-lt"/>
              <a:buAutoNum type="arabicPeriod"/>
            </a:pPr>
            <a:endParaRPr sz="1300" b="1" dirty="0">
              <a:solidFill>
                <a:schemeClr val="tx1"/>
              </a:solidFill>
              <a:latin typeface="Ubuntu"/>
              <a:ea typeface="Ubuntu"/>
              <a:cs typeface="Ubuntu"/>
              <a:sym typeface="Ubuntu"/>
            </a:endParaRPr>
          </a:p>
        </p:txBody>
      </p:sp>
      <p:sp>
        <p:nvSpPr>
          <p:cNvPr id="423" name="Google Shape;423;p3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67938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65493" y="1600199"/>
            <a:ext cx="2142000" cy="618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INTÉGRATION</a:t>
            </a:r>
            <a:endParaRPr b="1" dirty="0">
              <a:latin typeface="Ubuntu"/>
              <a:ea typeface="Ubuntu"/>
              <a:cs typeface="Ubuntu"/>
              <a:sym typeface="Ubuntu"/>
            </a:endParaRPr>
          </a:p>
        </p:txBody>
      </p:sp>
      <p:sp>
        <p:nvSpPr>
          <p:cNvPr id="422" name="Google Shape;422;p30"/>
          <p:cNvSpPr txBox="1">
            <a:spLocks noGrp="1"/>
          </p:cNvSpPr>
          <p:nvPr>
            <p:ph type="body" idx="1"/>
          </p:nvPr>
        </p:nvSpPr>
        <p:spPr>
          <a:xfrm>
            <a:off x="2830925" y="650080"/>
            <a:ext cx="5340300" cy="3670369"/>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1000"/>
              </a:spcAft>
              <a:buNone/>
            </a:pPr>
            <a:r>
              <a:rPr lang="fr-CA" sz="1300" b="1" dirty="0">
                <a:solidFill>
                  <a:schemeClr val="tx1"/>
                </a:solidFill>
                <a:latin typeface="Ubuntu"/>
                <a:ea typeface="Ubuntu"/>
                <a:cs typeface="Ubuntu"/>
                <a:sym typeface="Ubuntu"/>
              </a:rPr>
              <a:t>Regarde les différentes étapes de ta création dans ton carnet de traces et réponds aux questions suivantes :</a:t>
            </a:r>
          </a:p>
          <a:p>
            <a:pPr marL="0" lvl="0" indent="0" algn="l" rtl="0">
              <a:spcBef>
                <a:spcPts val="200"/>
              </a:spcBef>
              <a:spcAft>
                <a:spcPts val="400"/>
              </a:spcAft>
              <a:buNone/>
            </a:pPr>
            <a:endParaRPr lang="fr-CA" sz="1300" b="1" dirty="0">
              <a:solidFill>
                <a:schemeClr val="tx1"/>
              </a:solidFill>
              <a:latin typeface="Ubuntu"/>
              <a:ea typeface="Ubuntu"/>
              <a:cs typeface="Ubuntu"/>
              <a:sym typeface="Ubuntu"/>
            </a:endParaRPr>
          </a:p>
          <a:p>
            <a:pPr marL="342900" lvl="0" indent="-342900" algn="l" rtl="0">
              <a:spcBef>
                <a:spcPts val="0"/>
              </a:spcBef>
              <a:spcAft>
                <a:spcPts val="1000"/>
              </a:spcAft>
              <a:buFont typeface="+mj-lt"/>
              <a:buAutoNum type="arabicPeriod"/>
            </a:pPr>
            <a:r>
              <a:rPr lang="fr-CA" sz="1300" b="1" dirty="0">
                <a:solidFill>
                  <a:schemeClr val="tx1"/>
                </a:solidFill>
                <a:latin typeface="Ubuntu"/>
                <a:ea typeface="Ubuntu"/>
                <a:cs typeface="Ubuntu"/>
                <a:sym typeface="Ubuntu"/>
              </a:rPr>
              <a:t>Es-tu satisfait(e) de ta réalisation ? Pourquoi ?</a:t>
            </a:r>
          </a:p>
          <a:p>
            <a:pPr marL="342900" lvl="0" indent="-342900" algn="l" rtl="0">
              <a:spcBef>
                <a:spcPts val="0"/>
              </a:spcBef>
              <a:spcAft>
                <a:spcPts val="1000"/>
              </a:spcAft>
              <a:buFont typeface="+mj-lt"/>
              <a:buAutoNum type="arabicPeriod"/>
            </a:pPr>
            <a:r>
              <a:rPr lang="fr-CA" sz="1300" b="1" dirty="0">
                <a:solidFill>
                  <a:schemeClr val="tx1"/>
                </a:solidFill>
                <a:latin typeface="Ubuntu"/>
                <a:ea typeface="Ubuntu"/>
                <a:cs typeface="Ubuntu"/>
                <a:sym typeface="Ubuntu"/>
              </a:rPr>
              <a:t>Est-ce que les couleurs et les collages choisis mettent bien en valeur ton sujet ? Comment ?</a:t>
            </a:r>
          </a:p>
          <a:p>
            <a:pPr marL="342900" lvl="0" indent="-342900" algn="l" rtl="0">
              <a:spcBef>
                <a:spcPts val="0"/>
              </a:spcBef>
              <a:spcAft>
                <a:spcPts val="1000"/>
              </a:spcAft>
              <a:buFont typeface="+mj-lt"/>
              <a:buAutoNum type="arabicPeriod"/>
            </a:pPr>
            <a:r>
              <a:rPr lang="fr-CA" sz="1300" b="1" dirty="0">
                <a:solidFill>
                  <a:schemeClr val="tx1"/>
                </a:solidFill>
                <a:latin typeface="Ubuntu"/>
                <a:ea typeface="Ubuntu"/>
                <a:cs typeface="Ubuntu"/>
                <a:sym typeface="Ubuntu"/>
              </a:rPr>
              <a:t>Quelle a été ta plus grande difficulté et comment l’as-tu surmontée ?</a:t>
            </a:r>
          </a:p>
          <a:p>
            <a:pPr marL="342900" lvl="0" indent="-342900" algn="l" rtl="0">
              <a:spcBef>
                <a:spcPts val="0"/>
              </a:spcBef>
              <a:spcAft>
                <a:spcPts val="1000"/>
              </a:spcAft>
              <a:buFont typeface="+mj-lt"/>
              <a:buAutoNum type="arabicPeriod"/>
            </a:pPr>
            <a:r>
              <a:rPr lang="fr-CA" sz="1300" b="1" dirty="0">
                <a:solidFill>
                  <a:schemeClr val="tx1"/>
                </a:solidFill>
                <a:latin typeface="Ubuntu"/>
                <a:ea typeface="Ubuntu"/>
                <a:cs typeface="Ubuntu"/>
                <a:sym typeface="Ubuntu"/>
              </a:rPr>
              <a:t>Qu’as-tu le plus apprécié de ce projet de collage numérique ?</a:t>
            </a:r>
          </a:p>
          <a:p>
            <a:pPr marL="342900" lvl="0" indent="-342900" algn="l" rtl="0">
              <a:spcBef>
                <a:spcPts val="0"/>
              </a:spcBef>
              <a:spcAft>
                <a:spcPts val="1000"/>
              </a:spcAft>
              <a:buFont typeface="+mj-lt"/>
              <a:buAutoNum type="arabicPeriod"/>
            </a:pPr>
            <a:r>
              <a:rPr lang="fr-CA" sz="1300" b="1" dirty="0">
                <a:solidFill>
                  <a:schemeClr val="tx1"/>
                </a:solidFill>
                <a:latin typeface="Ubuntu"/>
                <a:ea typeface="Ubuntu"/>
                <a:cs typeface="Ubuntu"/>
                <a:sym typeface="Ubuntu"/>
              </a:rPr>
              <a:t>Qu’as-tu appris durant ce projet qui pourrait te servir dans d’autres réalisations ?</a:t>
            </a:r>
          </a:p>
          <a:p>
            <a:pPr marL="342900" lvl="0" indent="-342900" algn="l" rtl="0">
              <a:lnSpc>
                <a:spcPct val="150000"/>
              </a:lnSpc>
              <a:spcBef>
                <a:spcPts val="2000"/>
              </a:spcBef>
              <a:spcAft>
                <a:spcPts val="1000"/>
              </a:spcAft>
              <a:buFont typeface="+mj-lt"/>
              <a:buAutoNum type="arabicPeriod"/>
            </a:pPr>
            <a:endParaRPr sz="1300" b="1" dirty="0">
              <a:solidFill>
                <a:schemeClr val="tx1"/>
              </a:solidFill>
              <a:latin typeface="Ubuntu"/>
              <a:ea typeface="Ubuntu"/>
              <a:cs typeface="Ubuntu"/>
              <a:sym typeface="Ubuntu"/>
            </a:endParaRPr>
          </a:p>
        </p:txBody>
      </p:sp>
      <p:sp>
        <p:nvSpPr>
          <p:cNvPr id="423" name="Google Shape;423;p3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262447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RÉTROACTION</a:t>
            </a:r>
            <a:endParaRPr b="1" dirty="0">
              <a:latin typeface="Ubuntu"/>
              <a:ea typeface="Ubuntu"/>
              <a:cs typeface="Ubuntu"/>
              <a:sym typeface="Ubuntu"/>
            </a:endParaRPr>
          </a:p>
        </p:txBody>
      </p:sp>
      <p:sp>
        <p:nvSpPr>
          <p:cNvPr id="464" name="Google Shape;464;p36"/>
          <p:cNvSpPr txBox="1">
            <a:spLocks noGrp="1"/>
          </p:cNvSpPr>
          <p:nvPr>
            <p:ph type="body" idx="1"/>
          </p:nvPr>
        </p:nvSpPr>
        <p:spPr>
          <a:xfrm>
            <a:off x="2777675" y="1246225"/>
            <a:ext cx="5526300" cy="3120300"/>
          </a:xfrm>
          <a:prstGeom prst="rect">
            <a:avLst/>
          </a:prstGeom>
        </p:spPr>
        <p:txBody>
          <a:bodyPr spcFirstLastPara="1" wrap="square" lIns="285750" tIns="91425" rIns="91425" bIns="91425" anchor="t" anchorCtr="0">
            <a:noAutofit/>
          </a:bodyPr>
          <a:lstStyle/>
          <a:p>
            <a:pPr marL="0" lvl="0" indent="0" algn="l" rtl="0">
              <a:lnSpc>
                <a:spcPct val="115000"/>
              </a:lnSpc>
              <a:spcBef>
                <a:spcPts val="2000"/>
              </a:spcBef>
              <a:spcAft>
                <a:spcPts val="0"/>
              </a:spcAft>
              <a:buNone/>
            </a:pPr>
            <a:r>
              <a:rPr lang="en" sz="2200" dirty="0">
                <a:solidFill>
                  <a:srgbClr val="6C6C6C"/>
                </a:solidFill>
                <a:latin typeface="Ubuntu"/>
                <a:ea typeface="Ubuntu"/>
                <a:cs typeface="Ubuntu"/>
                <a:sym typeface="Ubuntu"/>
              </a:rPr>
              <a:t>Merci de signaler </a:t>
            </a:r>
            <a:r>
              <a:rPr lang="en" sz="2200" dirty="0" err="1">
                <a:solidFill>
                  <a:srgbClr val="6C6C6C"/>
                </a:solidFill>
                <a:latin typeface="Ubuntu"/>
                <a:ea typeface="Ubuntu"/>
                <a:cs typeface="Ubuntu"/>
                <a:sym typeface="Ubuntu"/>
              </a:rPr>
              <a:t>vos</a:t>
            </a:r>
            <a:r>
              <a:rPr lang="en" sz="2200" dirty="0">
                <a:solidFill>
                  <a:srgbClr val="6C6C6C"/>
                </a:solidFill>
                <a:latin typeface="Ubuntu"/>
                <a:ea typeface="Ubuntu"/>
                <a:cs typeface="Ubuntu"/>
                <a:sym typeface="Ubuntu"/>
              </a:rPr>
              <a:t> </a:t>
            </a:r>
            <a:r>
              <a:rPr lang="en" sz="2200" dirty="0" err="1">
                <a:solidFill>
                  <a:srgbClr val="6C6C6C"/>
                </a:solidFill>
                <a:latin typeface="Ubuntu"/>
                <a:ea typeface="Ubuntu"/>
                <a:cs typeface="Ubuntu"/>
                <a:sym typeface="Ubuntu"/>
              </a:rPr>
              <a:t>commentaires</a:t>
            </a:r>
            <a:r>
              <a:rPr lang="en" sz="2200" dirty="0">
                <a:solidFill>
                  <a:srgbClr val="6C6C6C"/>
                </a:solidFill>
                <a:latin typeface="Ubuntu"/>
                <a:ea typeface="Ubuntu"/>
                <a:cs typeface="Ubuntu"/>
                <a:sym typeface="Ubuntu"/>
              </a:rPr>
              <a:t>, coquilles </a:t>
            </a:r>
            <a:r>
              <a:rPr lang="en" sz="2200" dirty="0" err="1">
                <a:solidFill>
                  <a:srgbClr val="6C6C6C"/>
                </a:solidFill>
                <a:latin typeface="Ubuntu"/>
                <a:ea typeface="Ubuntu"/>
                <a:cs typeface="Ubuntu"/>
                <a:sym typeface="Ubuntu"/>
              </a:rPr>
              <a:t>ou</a:t>
            </a:r>
            <a:r>
              <a:rPr lang="en" sz="2200" dirty="0">
                <a:solidFill>
                  <a:srgbClr val="6C6C6C"/>
                </a:solidFill>
                <a:latin typeface="Ubuntu"/>
                <a:ea typeface="Ubuntu"/>
                <a:cs typeface="Ubuntu"/>
                <a:sym typeface="Ubuntu"/>
              </a:rPr>
              <a:t> </a:t>
            </a:r>
            <a:r>
              <a:rPr lang="en" sz="2200" dirty="0" err="1">
                <a:solidFill>
                  <a:srgbClr val="6C6C6C"/>
                </a:solidFill>
                <a:latin typeface="Ubuntu"/>
                <a:ea typeface="Ubuntu"/>
                <a:cs typeface="Ubuntu"/>
                <a:sym typeface="Ubuntu"/>
              </a:rPr>
              <a:t>incohérences</a:t>
            </a:r>
            <a:r>
              <a:rPr lang="en" sz="2200" dirty="0">
                <a:solidFill>
                  <a:srgbClr val="6C6C6C"/>
                </a:solidFill>
                <a:latin typeface="Ubuntu"/>
                <a:ea typeface="Ubuntu"/>
                <a:cs typeface="Ubuntu"/>
                <a:sym typeface="Ubuntu"/>
              </a:rPr>
              <a:t> au </a:t>
            </a:r>
            <a:r>
              <a:rPr lang="en" sz="2200" u="sng" dirty="0">
                <a:solidFill>
                  <a:srgbClr val="FC4540"/>
                </a:solidFill>
                <a:latin typeface="Ubuntu"/>
                <a:ea typeface="Ubuntu"/>
                <a:cs typeface="Ubuntu"/>
                <a:sym typeface="Ubuntu"/>
                <a:hlinkClick r:id="rId3">
                  <a:extLst>
                    <a:ext uri="{A12FA001-AC4F-418D-AE19-62706E023703}">
                      <ahyp:hlinkClr xmlns:ahyp="http://schemas.microsoft.com/office/drawing/2018/hyperlinkcolor" val="tx"/>
                    </a:ext>
                  </a:extLst>
                </a:hlinkClick>
              </a:rPr>
              <a:t>SERVICENATIONAL@RECITARTS.CA</a:t>
            </a:r>
            <a:endParaRPr sz="2200" dirty="0">
              <a:solidFill>
                <a:srgbClr val="FC4540"/>
              </a:solidFill>
              <a:latin typeface="Ubuntu"/>
              <a:ea typeface="Ubuntu"/>
              <a:cs typeface="Ubuntu"/>
              <a:sym typeface="Ubuntu"/>
            </a:endParaRPr>
          </a:p>
          <a:p>
            <a:pPr marL="0" lvl="0" indent="-171450" algn="l" rtl="0">
              <a:lnSpc>
                <a:spcPct val="150000"/>
              </a:lnSpc>
              <a:spcBef>
                <a:spcPts val="2000"/>
              </a:spcBef>
              <a:spcAft>
                <a:spcPts val="1000"/>
              </a:spcAft>
              <a:buNone/>
            </a:pPr>
            <a:endParaRPr sz="2200" b="1" dirty="0">
              <a:solidFill>
                <a:srgbClr val="6C6C6C"/>
              </a:solidFill>
              <a:latin typeface="Ubuntu"/>
              <a:ea typeface="Ubuntu"/>
              <a:cs typeface="Ubuntu"/>
              <a:sym typeface="Ubuntu"/>
            </a:endParaRPr>
          </a:p>
        </p:txBody>
      </p:sp>
      <p:sp>
        <p:nvSpPr>
          <p:cNvPr id="465" name="Google Shape;465;p3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a:spLocks noGrp="1"/>
          </p:cNvSpPr>
          <p:nvPr>
            <p:ph type="title"/>
          </p:nvPr>
        </p:nvSpPr>
        <p:spPr>
          <a:xfrm>
            <a:off x="72638" y="1535907"/>
            <a:ext cx="2142000" cy="6895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TECHNIQUES</a:t>
            </a:r>
            <a:endParaRPr b="1" dirty="0">
              <a:latin typeface="Ubuntu"/>
              <a:ea typeface="Ubuntu"/>
              <a:cs typeface="Ubuntu"/>
              <a:sym typeface="Ubuntu"/>
            </a:endParaRPr>
          </a:p>
        </p:txBody>
      </p:sp>
      <p:sp>
        <p:nvSpPr>
          <p:cNvPr id="347" name="Google Shape;347;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48" name="Google Shape;348;p19"/>
          <p:cNvSpPr txBox="1">
            <a:spLocks noGrp="1"/>
          </p:cNvSpPr>
          <p:nvPr>
            <p:ph type="body" idx="1"/>
          </p:nvPr>
        </p:nvSpPr>
        <p:spPr>
          <a:xfrm>
            <a:off x="2683000" y="1428750"/>
            <a:ext cx="5559000" cy="27393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600"/>
              </a:spcBef>
              <a:spcAft>
                <a:spcPts val="0"/>
              </a:spcAft>
              <a:buClr>
                <a:schemeClr val="dk1"/>
              </a:buClr>
              <a:buSzPts val="2200"/>
              <a:buFont typeface="Ubuntu Light"/>
              <a:buChar char="●"/>
            </a:pPr>
            <a:r>
              <a:rPr lang="en" sz="2200" b="1" dirty="0"/>
              <a:t>Collage numérique</a:t>
            </a:r>
            <a:endParaRPr sz="2200" b="1" dirty="0"/>
          </a:p>
          <a:p>
            <a:pPr lvl="0" indent="-368300">
              <a:lnSpc>
                <a:spcPct val="150000"/>
              </a:lnSpc>
              <a:buClr>
                <a:schemeClr val="dk1"/>
              </a:buClr>
              <a:buSzPts val="2200"/>
              <a:buFont typeface="Ubuntu Light"/>
              <a:buChar char="●"/>
            </a:pPr>
            <a:r>
              <a:rPr lang="fr-CA" sz="2200" b="1" dirty="0"/>
              <a:t>Dessin numérique</a:t>
            </a:r>
            <a:endParaRPr sz="2200" dirty="0">
              <a:solidFill>
                <a:srgbClr val="6C6C6C"/>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65494" y="1385887"/>
            <a:ext cx="2142000" cy="9967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PROPOSITION DE CRÉATION</a:t>
            </a:r>
            <a:endParaRPr b="1" dirty="0">
              <a:latin typeface="Ubuntu"/>
              <a:ea typeface="Ubuntu"/>
              <a:cs typeface="Ubuntu"/>
              <a:sym typeface="Ubuntu"/>
            </a:endParaRPr>
          </a:p>
        </p:txBody>
      </p:sp>
      <p:sp>
        <p:nvSpPr>
          <p:cNvPr id="326" name="Google Shape;326;p16"/>
          <p:cNvSpPr txBox="1">
            <a:spLocks noGrp="1"/>
          </p:cNvSpPr>
          <p:nvPr>
            <p:ph type="body" idx="1"/>
          </p:nvPr>
        </p:nvSpPr>
        <p:spPr>
          <a:xfrm>
            <a:off x="2830925" y="950119"/>
            <a:ext cx="5340300" cy="3370331"/>
          </a:xfrm>
          <a:prstGeom prst="rect">
            <a:avLst/>
          </a:prstGeom>
        </p:spPr>
        <p:txBody>
          <a:bodyPr spcFirstLastPara="1" wrap="square" lIns="91425" tIns="91425" rIns="91425" bIns="91425" anchor="t" anchorCtr="0">
            <a:noAutofit/>
          </a:bodyPr>
          <a:lstStyle/>
          <a:p>
            <a:pPr marL="0" lvl="0" indent="0">
              <a:lnSpc>
                <a:spcPct val="150000"/>
              </a:lnSpc>
              <a:buNone/>
            </a:pPr>
            <a:r>
              <a:rPr lang="en" sz="2200" b="1" dirty="0" err="1">
                <a:solidFill>
                  <a:srgbClr val="4A5C65"/>
                </a:solidFill>
              </a:rPr>
              <a:t>Découvrir</a:t>
            </a:r>
            <a:r>
              <a:rPr lang="en" sz="2200" b="1" dirty="0">
                <a:solidFill>
                  <a:srgbClr val="4A5C65"/>
                </a:solidFill>
              </a:rPr>
              <a:t> </a:t>
            </a:r>
            <a:r>
              <a:rPr lang="en" sz="2200" b="1" dirty="0" err="1">
                <a:solidFill>
                  <a:srgbClr val="4A5C65"/>
                </a:solidFill>
              </a:rPr>
              <a:t>différents</a:t>
            </a:r>
            <a:r>
              <a:rPr lang="en" sz="2200" b="1" dirty="0">
                <a:solidFill>
                  <a:srgbClr val="4A5C65"/>
                </a:solidFill>
              </a:rPr>
              <a:t> </a:t>
            </a:r>
            <a:r>
              <a:rPr lang="en" sz="2200" b="1" dirty="0" err="1">
                <a:solidFill>
                  <a:srgbClr val="4A5C65"/>
                </a:solidFill>
              </a:rPr>
              <a:t>moyens</a:t>
            </a:r>
            <a:r>
              <a:rPr lang="en" sz="2200" b="1" dirty="0">
                <a:solidFill>
                  <a:srgbClr val="4A5C65"/>
                </a:solidFill>
              </a:rPr>
              <a:t> </a:t>
            </a:r>
            <a:r>
              <a:rPr lang="en" sz="2200" b="1" dirty="0" err="1">
                <a:solidFill>
                  <a:srgbClr val="4A5C65"/>
                </a:solidFill>
              </a:rPr>
              <a:t>d’utili</a:t>
            </a:r>
            <a:r>
              <a:rPr lang="fr-CA" sz="2200" b="1" dirty="0" err="1">
                <a:solidFill>
                  <a:srgbClr val="4A5C65"/>
                </a:solidFill>
              </a:rPr>
              <a:t>ser</a:t>
            </a:r>
            <a:r>
              <a:rPr lang="fr-CA" sz="2200" b="1" dirty="0">
                <a:solidFill>
                  <a:srgbClr val="4A5C65"/>
                </a:solidFill>
              </a:rPr>
              <a:t> les valeurs dans les tons, les teintes et les couleurs pour créer des effets lors de la réalisation</a:t>
            </a:r>
            <a:r>
              <a:rPr lang="en" sz="2200" b="1" dirty="0">
                <a:solidFill>
                  <a:srgbClr val="4A5C65"/>
                </a:solidFill>
              </a:rPr>
              <a:t> d’un collage numérique </a:t>
            </a:r>
            <a:r>
              <a:rPr lang="en" sz="2200" b="1" dirty="0" err="1">
                <a:solidFill>
                  <a:srgbClr val="4A5C65"/>
                </a:solidFill>
              </a:rPr>
              <a:t>inspir</a:t>
            </a:r>
            <a:r>
              <a:rPr lang="fr-CA" sz="2200" b="1" dirty="0" err="1">
                <a:solidFill>
                  <a:srgbClr val="4A5C65"/>
                </a:solidFill>
              </a:rPr>
              <a:t>é</a:t>
            </a:r>
            <a:r>
              <a:rPr lang="en" sz="2200" b="1" dirty="0">
                <a:solidFill>
                  <a:srgbClr val="4A5C65"/>
                </a:solidFill>
              </a:rPr>
              <a:t> des portraits de </a:t>
            </a:r>
            <a:r>
              <a:rPr lang="en" sz="2200" b="1" dirty="0" err="1">
                <a:solidFill>
                  <a:srgbClr val="4A5C65"/>
                </a:solidFill>
              </a:rPr>
              <a:t>l’artiste</a:t>
            </a:r>
            <a:r>
              <a:rPr lang="en" sz="2200" b="1" dirty="0">
                <a:solidFill>
                  <a:srgbClr val="4A5C65"/>
                </a:solidFill>
              </a:rPr>
              <a:t> Adèle </a:t>
            </a:r>
            <a:r>
              <a:rPr lang="en" sz="2200" b="1" dirty="0" err="1">
                <a:solidFill>
                  <a:srgbClr val="4A5C65"/>
                </a:solidFill>
              </a:rPr>
              <a:t>Blais</a:t>
            </a:r>
            <a:r>
              <a:rPr lang="en" sz="2200" b="1" dirty="0">
                <a:solidFill>
                  <a:srgbClr val="4A5C65"/>
                </a:solidFill>
              </a:rPr>
              <a:t>.</a:t>
            </a:r>
            <a:endParaRPr sz="2200" b="1" dirty="0">
              <a:solidFill>
                <a:srgbClr val="4A5C65"/>
              </a:solidFill>
            </a:endParaRPr>
          </a:p>
        </p:txBody>
      </p:sp>
      <p:sp>
        <p:nvSpPr>
          <p:cNvPr id="327" name="Google Shape;327;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title"/>
          </p:nvPr>
        </p:nvSpPr>
        <p:spPr>
          <a:xfrm>
            <a:off x="79781" y="1464469"/>
            <a:ext cx="2142000" cy="8038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CRITÈRES D’ÉVALUATION</a:t>
            </a:r>
            <a:endParaRPr b="1" dirty="0">
              <a:latin typeface="Ubuntu"/>
              <a:ea typeface="Ubuntu"/>
              <a:cs typeface="Ubuntu"/>
              <a:sym typeface="Ubuntu"/>
            </a:endParaRPr>
          </a:p>
        </p:txBody>
      </p:sp>
      <p:sp>
        <p:nvSpPr>
          <p:cNvPr id="361" name="Google Shape;361;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62" name="Google Shape;362;p21"/>
          <p:cNvSpPr txBox="1">
            <a:spLocks noGrp="1"/>
          </p:cNvSpPr>
          <p:nvPr>
            <p:ph type="body" idx="1"/>
          </p:nvPr>
        </p:nvSpPr>
        <p:spPr>
          <a:xfrm>
            <a:off x="2620021" y="614863"/>
            <a:ext cx="6046663" cy="2739300"/>
          </a:xfrm>
          <a:prstGeom prst="rect">
            <a:avLst/>
          </a:prstGeom>
        </p:spPr>
        <p:txBody>
          <a:bodyPr spcFirstLastPara="1" wrap="square" lIns="91425" tIns="91425" rIns="91425" bIns="91425" anchor="t" anchorCtr="0">
            <a:noAutofit/>
          </a:bodyPr>
          <a:lstStyle/>
          <a:p>
            <a:pPr lvl="0" indent="-317500">
              <a:lnSpc>
                <a:spcPct val="150000"/>
              </a:lnSpc>
              <a:buClr>
                <a:srgbClr val="4A5C65"/>
              </a:buClr>
              <a:buSzPct val="100000"/>
              <a:buFont typeface="Ubuntu"/>
              <a:buChar char="○"/>
            </a:pPr>
            <a:r>
              <a:rPr lang="fr-CA" sz="2200" dirty="0">
                <a:solidFill>
                  <a:srgbClr val="4A5C65"/>
                </a:solidFill>
                <a:latin typeface="Ubuntu"/>
                <a:ea typeface="Ubuntu"/>
                <a:cs typeface="Ubuntu"/>
                <a:sym typeface="Ubuntu"/>
              </a:rPr>
              <a:t>Efficacité de l’utilisation des connaissances liées au langage plastique</a:t>
            </a:r>
          </a:p>
          <a:p>
            <a:pPr lvl="0" indent="-317500">
              <a:lnSpc>
                <a:spcPct val="150000"/>
              </a:lnSpc>
              <a:buClr>
                <a:srgbClr val="4A5C65"/>
              </a:buClr>
              <a:buSzPct val="100000"/>
              <a:buFont typeface="Ubuntu"/>
              <a:buChar char="○"/>
            </a:pPr>
            <a:r>
              <a:rPr lang="fr-CA" sz="2200" dirty="0">
                <a:solidFill>
                  <a:srgbClr val="4A5C65"/>
                </a:solidFill>
                <a:latin typeface="Ubuntu"/>
                <a:ea typeface="Ubuntu"/>
                <a:cs typeface="Ubuntu"/>
                <a:sym typeface="Ubuntu"/>
              </a:rPr>
              <a:t>Efficacité de l’utilisation des connaissances liées aux gestes, aux matériaux et aux outils</a:t>
            </a:r>
          </a:p>
          <a:p>
            <a:pPr lvl="0" indent="-317500">
              <a:lnSpc>
                <a:spcPct val="150000"/>
              </a:lnSpc>
              <a:buClr>
                <a:srgbClr val="4A5C65"/>
              </a:buClr>
              <a:buSzPct val="100000"/>
              <a:buFont typeface="Ubuntu"/>
              <a:buChar char="○"/>
            </a:pPr>
            <a:r>
              <a:rPr lang="fr-CA" sz="2200" dirty="0">
                <a:solidFill>
                  <a:srgbClr val="4A5C65"/>
                </a:solidFill>
                <a:latin typeface="Ubuntu"/>
                <a:ea typeface="Ubuntu"/>
                <a:cs typeface="Ubuntu"/>
                <a:sym typeface="Ubuntu"/>
              </a:rPr>
              <a:t>Cohérence de l’organisation des éléments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0"/>
          <p:cNvSpPr txBox="1">
            <a:spLocks noGrp="1"/>
          </p:cNvSpPr>
          <p:nvPr>
            <p:ph type="title"/>
          </p:nvPr>
        </p:nvSpPr>
        <p:spPr>
          <a:xfrm>
            <a:off x="72638" y="1428750"/>
            <a:ext cx="2142000" cy="932450"/>
          </a:xfrm>
          <a:prstGeom prst="rect">
            <a:avLst/>
          </a:prstGeom>
        </p:spPr>
        <p:txBody>
          <a:bodyPr spcFirstLastPara="1" wrap="square" lIns="91425" tIns="91425" rIns="91425" bIns="91425" anchor="ctr" anchorCtr="0">
            <a:noAutofit/>
          </a:bodyPr>
          <a:lstStyle/>
          <a:p>
            <a:pPr lvl="0" algn="ctr"/>
            <a:r>
              <a:rPr lang="en" b="1" dirty="0">
                <a:latin typeface="Ubuntu"/>
                <a:ea typeface="Ubuntu"/>
                <a:cs typeface="Ubuntu"/>
                <a:sym typeface="Ubuntu"/>
              </a:rPr>
              <a:t>QUESTIONS </a:t>
            </a:r>
            <a:br>
              <a:rPr lang="en" b="1" dirty="0">
                <a:latin typeface="Ubuntu"/>
                <a:ea typeface="Ubuntu"/>
                <a:cs typeface="Ubuntu"/>
                <a:sym typeface="Ubuntu"/>
              </a:rPr>
            </a:br>
            <a:r>
              <a:rPr lang="en" b="1" dirty="0">
                <a:latin typeface="Ubuntu"/>
                <a:ea typeface="Ubuntu"/>
                <a:cs typeface="Ubuntu"/>
                <a:sym typeface="Ubuntu"/>
              </a:rPr>
              <a:t>DE DÉPART</a:t>
            </a:r>
            <a:endParaRPr b="1" dirty="0">
              <a:latin typeface="Ubuntu"/>
              <a:ea typeface="Ubuntu"/>
              <a:cs typeface="Ubuntu"/>
              <a:sym typeface="Ubuntu"/>
            </a:endParaRPr>
          </a:p>
        </p:txBody>
      </p:sp>
      <p:sp>
        <p:nvSpPr>
          <p:cNvPr id="354" name="Google Shape;354;p20"/>
          <p:cNvSpPr txBox="1">
            <a:spLocks noGrp="1"/>
          </p:cNvSpPr>
          <p:nvPr>
            <p:ph type="body" idx="1"/>
          </p:nvPr>
        </p:nvSpPr>
        <p:spPr>
          <a:xfrm>
            <a:off x="2830925" y="1200150"/>
            <a:ext cx="5340300" cy="31203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endParaRPr sz="2200" b="1" dirty="0">
              <a:solidFill>
                <a:srgbClr val="4A5C65"/>
              </a:solidFill>
            </a:endParaRPr>
          </a:p>
          <a:p>
            <a:pPr marL="0" lvl="0" indent="0" algn="l" rtl="0">
              <a:lnSpc>
                <a:spcPct val="150000"/>
              </a:lnSpc>
              <a:spcBef>
                <a:spcPts val="1000"/>
              </a:spcBef>
              <a:spcAft>
                <a:spcPts val="1000"/>
              </a:spcAft>
              <a:buNone/>
            </a:pPr>
            <a:endParaRPr sz="2200" b="1" dirty="0">
              <a:solidFill>
                <a:srgbClr val="4A5C65"/>
              </a:solidFill>
            </a:endParaRPr>
          </a:p>
        </p:txBody>
      </p:sp>
      <p:sp>
        <p:nvSpPr>
          <p:cNvPr id="355" name="Google Shape;35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5" name="Google Shape;348;p19">
            <a:extLst>
              <a:ext uri="{FF2B5EF4-FFF2-40B4-BE49-F238E27FC236}">
                <a16:creationId xmlns:a16="http://schemas.microsoft.com/office/drawing/2014/main" id="{D4A5CCD8-6D6E-844B-880F-5863353D3C20}"/>
              </a:ext>
            </a:extLst>
          </p:cNvPr>
          <p:cNvSpPr txBox="1">
            <a:spLocks/>
          </p:cNvSpPr>
          <p:nvPr/>
        </p:nvSpPr>
        <p:spPr>
          <a:xfrm>
            <a:off x="2682999" y="811663"/>
            <a:ext cx="5689475" cy="3356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2"/>
              </a:buClr>
              <a:buSzPts val="1800"/>
              <a:buFont typeface="Ubuntu Light"/>
              <a:buChar char="○"/>
              <a:defRPr sz="1800" b="0" i="0" u="none" strike="noStrike" cap="none">
                <a:solidFill>
                  <a:schemeClr val="dk1"/>
                </a:solidFill>
                <a:latin typeface="Ubuntu Light"/>
                <a:ea typeface="Ubuntu Light"/>
                <a:cs typeface="Ubuntu Light"/>
                <a:sym typeface="Ubuntu Light"/>
              </a:defRPr>
            </a:lvl1pPr>
            <a:lvl2pPr marL="914400" marR="0" lvl="1" indent="-342900" algn="l" rtl="0">
              <a:lnSpc>
                <a:spcPct val="100000"/>
              </a:lnSpc>
              <a:spcBef>
                <a:spcPts val="1000"/>
              </a:spcBef>
              <a:spcAft>
                <a:spcPts val="0"/>
              </a:spcAft>
              <a:buClr>
                <a:schemeClr val="dk2"/>
              </a:buClr>
              <a:buSzPts val="1800"/>
              <a:buFont typeface="Lato Light"/>
              <a:buChar char="◦"/>
              <a:defRPr sz="1800" b="0" i="0" u="none" strike="noStrike" cap="none">
                <a:solidFill>
                  <a:schemeClr val="dk1"/>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chemeClr val="dk2"/>
              </a:buClr>
              <a:buSzPts val="1800"/>
              <a:buFont typeface="Lato Light"/>
              <a:buChar char="◦"/>
              <a:defRPr sz="1800" b="0" i="0" u="none" strike="noStrike" cap="none">
                <a:solidFill>
                  <a:schemeClr val="dk1"/>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chemeClr val="dk1"/>
              </a:buClr>
              <a:buSzPts val="1800"/>
              <a:buFont typeface="Lato Light"/>
              <a:buChar char="◦"/>
              <a:defRPr sz="1800" b="0" i="0" u="none" strike="noStrike" cap="none">
                <a:solidFill>
                  <a:schemeClr val="dk1"/>
                </a:solidFill>
                <a:latin typeface="Lato Light"/>
                <a:ea typeface="Lato Light"/>
                <a:cs typeface="Lato Light"/>
                <a:sym typeface="Lato Light"/>
              </a:defRPr>
            </a:lvl9pPr>
          </a:lstStyle>
          <a:p>
            <a:pPr indent="-368300">
              <a:lnSpc>
                <a:spcPct val="150000"/>
              </a:lnSpc>
              <a:buClr>
                <a:srgbClr val="4A5C65"/>
              </a:buClr>
              <a:buSzPts val="2200"/>
            </a:pPr>
            <a:r>
              <a:rPr lang="fr-CA" sz="2200" b="1" dirty="0">
                <a:solidFill>
                  <a:srgbClr val="4A5C65"/>
                </a:solidFill>
              </a:rPr>
              <a:t>Comment un artiste choisit-il ses sujets ?</a:t>
            </a:r>
          </a:p>
          <a:p>
            <a:pPr lvl="0" indent="-368300">
              <a:lnSpc>
                <a:spcPct val="150000"/>
              </a:lnSpc>
              <a:buClr>
                <a:srgbClr val="4A5C65"/>
              </a:buClr>
              <a:buSzPts val="2200"/>
            </a:pPr>
            <a:r>
              <a:rPr lang="fr-CA" sz="2200" b="1" dirty="0">
                <a:solidFill>
                  <a:srgbClr val="4A5C65"/>
                </a:solidFill>
              </a:rPr>
              <a:t>Quelles personnes de l’histoire ou de ton entourage t’inspirent le plus ? Pourquoi ?</a:t>
            </a:r>
          </a:p>
          <a:p>
            <a:pPr lvl="0" indent="-368300">
              <a:lnSpc>
                <a:spcPct val="150000"/>
              </a:lnSpc>
              <a:spcBef>
                <a:spcPts val="0"/>
              </a:spcBef>
              <a:buClr>
                <a:srgbClr val="4A5C65"/>
              </a:buClr>
              <a:buSzPts val="2200"/>
            </a:pPr>
            <a:r>
              <a:rPr lang="fr-CA" sz="2200" b="1" dirty="0">
                <a:solidFill>
                  <a:srgbClr val="4A5C65"/>
                </a:solidFill>
              </a:rPr>
              <a:t>Quels animaux te semblent les plus intéressants à dessiner ? Pourquoi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65493" y="1457324"/>
            <a:ext cx="2142000" cy="846725"/>
          </a:xfrm>
          <a:prstGeom prst="rect">
            <a:avLst/>
          </a:prstGeom>
        </p:spPr>
        <p:txBody>
          <a:bodyPr spcFirstLastPara="1" wrap="square" lIns="91425" tIns="91425" rIns="91425" bIns="91425" anchor="ctr" anchorCtr="0">
            <a:noAutofit/>
          </a:bodyPr>
          <a:lstStyle/>
          <a:p>
            <a:pPr lvl="0" algn="ctr"/>
            <a:r>
              <a:rPr lang="en" b="1" dirty="0">
                <a:latin typeface="Ubuntu"/>
                <a:ea typeface="Ubuntu"/>
                <a:cs typeface="Ubuntu"/>
                <a:sym typeface="Ubuntu"/>
              </a:rPr>
              <a:t>REPÈRES CULTURELS</a:t>
            </a:r>
            <a:endParaRPr b="1" dirty="0">
              <a:latin typeface="Ubuntu"/>
              <a:ea typeface="Ubuntu"/>
              <a:cs typeface="Ubuntu"/>
              <a:sym typeface="Ubuntu"/>
            </a:endParaRPr>
          </a:p>
        </p:txBody>
      </p:sp>
      <p:sp>
        <p:nvSpPr>
          <p:cNvPr id="333" name="Google Shape;333;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334" name="Google Shape;334;p17"/>
          <p:cNvSpPr txBox="1">
            <a:spLocks noGrp="1"/>
          </p:cNvSpPr>
          <p:nvPr>
            <p:ph type="body" idx="1"/>
          </p:nvPr>
        </p:nvSpPr>
        <p:spPr>
          <a:xfrm>
            <a:off x="2683000" y="942974"/>
            <a:ext cx="5691900" cy="3225075"/>
          </a:xfrm>
          <a:prstGeom prst="rect">
            <a:avLst/>
          </a:prstGeom>
        </p:spPr>
        <p:txBody>
          <a:bodyPr spcFirstLastPara="1" wrap="square" lIns="91425" tIns="91425" rIns="91425" bIns="91425" anchor="t" anchorCtr="0">
            <a:noAutofit/>
          </a:bodyPr>
          <a:lstStyle/>
          <a:p>
            <a:pPr indent="-368300">
              <a:lnSpc>
                <a:spcPct val="150000"/>
              </a:lnSpc>
              <a:buClr>
                <a:schemeClr val="dk1"/>
              </a:buClr>
              <a:buSzPts val="2200"/>
              <a:buFont typeface="Courier New" panose="02070309020205020404" pitchFamily="49" charset="0"/>
              <a:buChar char="o"/>
            </a:pPr>
            <a:r>
              <a:rPr lang="fr-CA" sz="2200" b="1" dirty="0"/>
              <a:t>Œuvres sur le site web d’</a:t>
            </a:r>
            <a:r>
              <a:rPr lang="fr-CA" sz="2200" b="1" dirty="0">
                <a:hlinkClick r:id="rId3"/>
              </a:rPr>
              <a:t>Adèle Blais</a:t>
            </a:r>
            <a:endParaRPr lang="fr-CA" sz="2200" b="1" dirty="0"/>
          </a:p>
          <a:p>
            <a:pPr indent="-368300">
              <a:lnSpc>
                <a:spcPct val="150000"/>
              </a:lnSpc>
              <a:buClr>
                <a:schemeClr val="dk1"/>
              </a:buClr>
              <a:buSzPts val="2200"/>
              <a:buFont typeface="Courier New" panose="02070309020205020404" pitchFamily="49" charset="0"/>
              <a:buChar char="o"/>
            </a:pPr>
            <a:r>
              <a:rPr lang="fr-CA" sz="2200" b="1" dirty="0"/>
              <a:t>Capsule de la </a:t>
            </a:r>
            <a:r>
              <a:rPr lang="fr-CA" sz="2200" b="1" dirty="0">
                <a:hlinkClick r:id="rId4"/>
              </a:rPr>
              <a:t>Fabrique culturelle</a:t>
            </a:r>
            <a:r>
              <a:rPr lang="fr-CA" sz="2200" b="1" dirty="0"/>
              <a:t> sur l’artiste</a:t>
            </a:r>
          </a:p>
          <a:p>
            <a:pPr indent="-368300">
              <a:lnSpc>
                <a:spcPct val="150000"/>
              </a:lnSpc>
              <a:buClr>
                <a:schemeClr val="dk1"/>
              </a:buClr>
              <a:buSzPts val="2200"/>
              <a:buFont typeface="Courier New" panose="02070309020205020404" pitchFamily="49" charset="0"/>
              <a:buChar char="o"/>
            </a:pPr>
            <a:r>
              <a:rPr lang="fr-CA" sz="2200" b="1" dirty="0">
                <a:solidFill>
                  <a:schemeClr val="tx1"/>
                </a:solidFill>
              </a:rPr>
              <a:t>Lien avec le </a:t>
            </a:r>
            <a:r>
              <a:rPr lang="fr-CA" sz="2200" b="1" dirty="0">
                <a:solidFill>
                  <a:srgbClr val="02BDC7"/>
                </a:solidFill>
                <a:hlinkClick r:id="rId5"/>
              </a:rPr>
              <a:t>Pop art</a:t>
            </a:r>
            <a:r>
              <a:rPr lang="fr-CA" sz="2200" b="1" dirty="0"/>
              <a:t>, </a:t>
            </a:r>
            <a:r>
              <a:rPr lang="fr-CA" sz="2200" b="1" dirty="0">
                <a:hlinkClick r:id="rId6"/>
              </a:rPr>
              <a:t>Néo pop</a:t>
            </a:r>
            <a:r>
              <a:rPr lang="fr-CA" sz="2200" b="1" dirty="0"/>
              <a:t> et </a:t>
            </a:r>
            <a:r>
              <a:rPr lang="fr-CA" sz="2200" b="1" dirty="0">
                <a:hlinkClick r:id="rId7"/>
              </a:rPr>
              <a:t>Néo pop happy</a:t>
            </a:r>
            <a:endParaRPr lang="fr-CA" sz="2200" dirty="0">
              <a:solidFill>
                <a:srgbClr val="6C6C6C"/>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9"/>
          <p:cNvSpPr txBox="1">
            <a:spLocks noGrp="1"/>
          </p:cNvSpPr>
          <p:nvPr>
            <p:ph type="ctrTitle"/>
          </p:nvPr>
        </p:nvSpPr>
        <p:spPr>
          <a:xfrm>
            <a:off x="2735975" y="1406200"/>
            <a:ext cx="3371700" cy="886944"/>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r>
              <a:rPr lang="en" b="1" dirty="0">
                <a:solidFill>
                  <a:srgbClr val="4A5C65"/>
                </a:solidFill>
                <a:latin typeface="Ubuntu"/>
                <a:ea typeface="Ubuntu"/>
                <a:cs typeface="Ubuntu"/>
                <a:sym typeface="Ubuntu"/>
              </a:rPr>
              <a:t>CRÉER</a:t>
            </a:r>
            <a:endParaRPr b="1" dirty="0">
              <a:latin typeface="Ubuntu"/>
              <a:ea typeface="Ubuntu"/>
              <a:cs typeface="Ubuntu"/>
              <a:sym typeface="Ubuntu"/>
            </a:endParaRPr>
          </a:p>
        </p:txBody>
      </p:sp>
      <p:sp>
        <p:nvSpPr>
          <p:cNvPr id="416" name="Google Shape;416;p29"/>
          <p:cNvSpPr txBox="1">
            <a:spLocks noGrp="1"/>
          </p:cNvSpPr>
          <p:nvPr>
            <p:ph type="subTitle" idx="1"/>
          </p:nvPr>
        </p:nvSpPr>
        <p:spPr>
          <a:xfrm>
            <a:off x="3036200" y="2364581"/>
            <a:ext cx="3371700" cy="1083671"/>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Char char="●"/>
            </a:pPr>
            <a:r>
              <a:rPr lang="fr-CA" sz="1300" dirty="0">
                <a:solidFill>
                  <a:schemeClr val="tx1"/>
                </a:solidFill>
              </a:rPr>
              <a:t>En modifiant un portrait ou un animalier</a:t>
            </a:r>
          </a:p>
          <a:p>
            <a:pPr marL="457200" lvl="0" indent="-311150" algn="l" rtl="0">
              <a:spcBef>
                <a:spcPts val="0"/>
              </a:spcBef>
              <a:spcAft>
                <a:spcPts val="0"/>
              </a:spcAft>
              <a:buClr>
                <a:schemeClr val="accent1"/>
              </a:buClr>
              <a:buSzPts val="1300"/>
              <a:buChar char="●"/>
            </a:pPr>
            <a:r>
              <a:rPr lang="fr-CA" sz="1300" dirty="0">
                <a:solidFill>
                  <a:schemeClr val="tx1"/>
                </a:solidFill>
              </a:rPr>
              <a:t>En choisissant des textures et une palette de couleurs  intéressantes</a:t>
            </a:r>
            <a:endParaRPr sz="13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65493" y="1600199"/>
            <a:ext cx="2142000" cy="618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Ubuntu"/>
                <a:ea typeface="Ubuntu"/>
                <a:cs typeface="Ubuntu"/>
                <a:sym typeface="Ubuntu"/>
              </a:rPr>
              <a:t>PRÉPARATION</a:t>
            </a:r>
            <a:endParaRPr b="1" dirty="0">
              <a:latin typeface="Ubuntu"/>
              <a:ea typeface="Ubuntu"/>
              <a:cs typeface="Ubuntu"/>
              <a:sym typeface="Ubuntu"/>
            </a:endParaRPr>
          </a:p>
        </p:txBody>
      </p:sp>
      <p:sp>
        <p:nvSpPr>
          <p:cNvPr id="422" name="Google Shape;422;p30"/>
          <p:cNvSpPr txBox="1">
            <a:spLocks noGrp="1"/>
          </p:cNvSpPr>
          <p:nvPr>
            <p:ph type="body" idx="1"/>
          </p:nvPr>
        </p:nvSpPr>
        <p:spPr>
          <a:xfrm>
            <a:off x="2830924" y="314325"/>
            <a:ext cx="5835759" cy="4411112"/>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2000"/>
              </a:spcBef>
              <a:spcAft>
                <a:spcPts val="1000"/>
              </a:spcAft>
              <a:buFont typeface="+mj-lt"/>
              <a:buAutoNum type="arabicPeriod"/>
            </a:pPr>
            <a:r>
              <a:rPr lang="fr-CA" sz="1300" b="1" dirty="0">
                <a:solidFill>
                  <a:schemeClr val="tx1"/>
                </a:solidFill>
                <a:latin typeface="Ubuntu"/>
                <a:ea typeface="Ubuntu"/>
                <a:cs typeface="Ubuntu"/>
                <a:sym typeface="Ubuntu"/>
              </a:rPr>
              <a:t>Visite le site web d’Adèle Blais et visionne la capsule de la Fabrique culturelle pour mieux connaître l’artiste. Dans ton carnet de traces, prends des notes sur les caractéristiques de ses œuvres.</a:t>
            </a:r>
          </a:p>
          <a:p>
            <a:pPr marL="342900" lvl="0" indent="-342900" algn="l" rtl="0">
              <a:lnSpc>
                <a:spcPct val="150000"/>
              </a:lnSpc>
              <a:spcBef>
                <a:spcPts val="2000"/>
              </a:spcBef>
              <a:spcAft>
                <a:spcPts val="1000"/>
              </a:spcAft>
              <a:buFont typeface="+mj-lt"/>
              <a:buAutoNum type="arabicPeriod"/>
            </a:pPr>
            <a:r>
              <a:rPr lang="fr-CA" sz="1300" b="1" dirty="0">
                <a:solidFill>
                  <a:schemeClr val="tx1"/>
                </a:solidFill>
                <a:latin typeface="Ubuntu"/>
                <a:ea typeface="Ubuntu"/>
                <a:cs typeface="Ubuntu"/>
                <a:sym typeface="Ubuntu"/>
              </a:rPr>
              <a:t>Fais des recherches sur le Pop art et le Néo pop pour bien comprendre les caractéristiques de ces mouvements. Prends des notes sur les collages et couleurs utilisés.</a:t>
            </a:r>
          </a:p>
          <a:p>
            <a:pPr marL="342900" lvl="0" indent="-342900" algn="l" rtl="0">
              <a:lnSpc>
                <a:spcPct val="150000"/>
              </a:lnSpc>
              <a:spcBef>
                <a:spcPts val="2000"/>
              </a:spcBef>
              <a:spcAft>
                <a:spcPts val="1000"/>
              </a:spcAft>
              <a:buFont typeface="+mj-lt"/>
              <a:buAutoNum type="arabicPeriod"/>
            </a:pPr>
            <a:r>
              <a:rPr lang="fr-CA" sz="1300" b="1" dirty="0">
                <a:solidFill>
                  <a:schemeClr val="tx1"/>
                </a:solidFill>
                <a:latin typeface="Ubuntu"/>
                <a:ea typeface="Ubuntu"/>
                <a:cs typeface="Ubuntu"/>
                <a:sym typeface="Ubuntu"/>
              </a:rPr>
              <a:t>Choisis quelques sujets humains ou animaux inspirants et écris les raisons de tes choix dans ton carnet de traces.</a:t>
            </a:r>
          </a:p>
          <a:p>
            <a:pPr marL="342900" lvl="0" indent="-342900" algn="l" rtl="0">
              <a:lnSpc>
                <a:spcPct val="150000"/>
              </a:lnSpc>
              <a:spcBef>
                <a:spcPts val="2000"/>
              </a:spcBef>
              <a:spcAft>
                <a:spcPts val="1000"/>
              </a:spcAft>
              <a:buFont typeface="+mj-lt"/>
              <a:buAutoNum type="arabicPeriod"/>
            </a:pPr>
            <a:r>
              <a:rPr lang="fr-CA" sz="1300" b="1" dirty="0">
                <a:solidFill>
                  <a:schemeClr val="tx1"/>
                </a:solidFill>
                <a:latin typeface="Ubuntu"/>
                <a:ea typeface="Ubuntu"/>
                <a:cs typeface="Ubuntu"/>
                <a:sym typeface="Ubuntu"/>
              </a:rPr>
              <a:t>Visionne le tutoriel explicatif du projet (diapositive suivante).</a:t>
            </a:r>
          </a:p>
          <a:p>
            <a:pPr marL="342900" lvl="0" indent="-342900" algn="l" rtl="0">
              <a:lnSpc>
                <a:spcPct val="150000"/>
              </a:lnSpc>
              <a:spcBef>
                <a:spcPts val="2000"/>
              </a:spcBef>
              <a:spcAft>
                <a:spcPts val="1000"/>
              </a:spcAft>
              <a:buFont typeface="+mj-lt"/>
              <a:buAutoNum type="arabicPeriod"/>
            </a:pPr>
            <a:endParaRPr sz="1300" b="1" dirty="0">
              <a:solidFill>
                <a:schemeClr val="tx1"/>
              </a:solidFill>
              <a:latin typeface="Ubuntu"/>
              <a:ea typeface="Ubuntu"/>
              <a:cs typeface="Ubuntu"/>
              <a:sym typeface="Ubuntu"/>
            </a:endParaRPr>
          </a:p>
        </p:txBody>
      </p:sp>
      <p:sp>
        <p:nvSpPr>
          <p:cNvPr id="423" name="Google Shape;423;p3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680078402"/>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803</Words>
  <Application>Microsoft Macintosh PowerPoint</Application>
  <PresentationFormat>Affichage à l'écran (16:9)</PresentationFormat>
  <Paragraphs>105</Paragraphs>
  <Slides>22</Slides>
  <Notes>21</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Ubuntu Light</vt:lpstr>
      <vt:lpstr>Arial</vt:lpstr>
      <vt:lpstr>Courier New</vt:lpstr>
      <vt:lpstr>Ubuntu</vt:lpstr>
      <vt:lpstr>Roboto Slab Regular</vt:lpstr>
      <vt:lpstr>Lato Light</vt:lpstr>
      <vt:lpstr>Kent template</vt:lpstr>
      <vt:lpstr>ADÈLE BLAIS EN VALEURS (de tons, teintes et couleurs)  Collage numérique d’un portrait ou animalier </vt:lpstr>
      <vt:lpstr>COMPÉTENCES</vt:lpstr>
      <vt:lpstr>TECHNIQUES</vt:lpstr>
      <vt:lpstr>PROPOSITION DE CRÉATION</vt:lpstr>
      <vt:lpstr>CRITÈRES D’ÉVALUATION</vt:lpstr>
      <vt:lpstr>QUESTIONS  DE DÉPART</vt:lpstr>
      <vt:lpstr>REPÈRES CULTURELS</vt:lpstr>
      <vt:lpstr>CRÉER</vt:lpstr>
      <vt:lpstr>PRÉPARATION</vt:lpstr>
      <vt:lpstr>Présentation PowerPoint</vt:lpstr>
      <vt:lpstr>PRÉPARATION</vt:lpstr>
      <vt:lpstr>PRÉPARATION</vt:lpstr>
      <vt:lpstr>RÉALISATION</vt:lpstr>
      <vt:lpstr>RÉALISATION</vt:lpstr>
      <vt:lpstr>RÉALISATION</vt:lpstr>
      <vt:lpstr>RÉALISATION</vt:lpstr>
      <vt:lpstr>RÉALISATION</vt:lpstr>
      <vt:lpstr>RÉALISATION</vt:lpstr>
      <vt:lpstr>RÉALISATION</vt:lpstr>
      <vt:lpstr>INTÉGRATION</vt:lpstr>
      <vt:lpstr>INTÉGRATION</vt:lpstr>
      <vt:lpstr>RÉTROACTION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MÉMOIRE MOTIFS Égoportrait symbolique en réalité augmentée </dc:title>
  <cp:lastModifiedBy>Lapolice Marie-Ève</cp:lastModifiedBy>
  <cp:revision>18</cp:revision>
  <dcterms:modified xsi:type="dcterms:W3CDTF">2021-06-07T23:19:56Z</dcterms:modified>
</cp:coreProperties>
</file>