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Ubuntu"/>
      <p:regular r:id="rId21"/>
      <p:bold r:id="rId22"/>
      <p:italic r:id="rId23"/>
      <p:boldItalic r:id="rId24"/>
    </p:embeddedFont>
    <p:embeddedFont>
      <p:font typeface="Ubuntu Medium"/>
      <p:regular r:id="rId25"/>
      <p:bold r:id="rId26"/>
      <p:italic r:id="rId27"/>
      <p:boldItalic r:id="rId28"/>
    </p:embeddedFont>
    <p:embeddedFont>
      <p:font typeface="Viga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412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0" roundtripDataSignature="AMtx7minhyI6eR8ew7/AZmL5ZDbJcgtU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4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Ubuntu-bold.fntdata"/><Relationship Id="rId21" Type="http://schemas.openxmlformats.org/officeDocument/2006/relationships/font" Target="fonts/Ubuntu-regular.fntdata"/><Relationship Id="rId24" Type="http://schemas.openxmlformats.org/officeDocument/2006/relationships/font" Target="fonts/Ubuntu-boldItalic.fntdata"/><Relationship Id="rId23" Type="http://schemas.openxmlformats.org/officeDocument/2006/relationships/font" Target="fonts/Ubuntu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Medium-bold.fntdata"/><Relationship Id="rId25" Type="http://schemas.openxmlformats.org/officeDocument/2006/relationships/font" Target="fonts/UbuntuMedium-regular.fntdata"/><Relationship Id="rId28" Type="http://schemas.openxmlformats.org/officeDocument/2006/relationships/font" Target="fonts/UbuntuMedium-boldItalic.fntdata"/><Relationship Id="rId27" Type="http://schemas.openxmlformats.org/officeDocument/2006/relationships/font" Target="fonts/Ubuntu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Vig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69BF">
            <a:alpha val="47843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2167300" y="1178175"/>
            <a:ext cx="4906200" cy="2584800"/>
          </a:xfrm>
          <a:prstGeom prst="rect">
            <a:avLst/>
          </a:prstGeom>
          <a:solidFill>
            <a:srgbClr val="F4F4F6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404775" y="184725"/>
            <a:ext cx="4647900" cy="46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3300" y="146625"/>
            <a:ext cx="4647900" cy="46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uits" type="tx">
  <p:cSld name="TITLE_AND_BODY">
    <p:bg>
      <p:bgPr>
        <a:solidFill>
          <a:srgbClr val="0069BF">
            <a:alpha val="16470"/>
          </a:srgbClr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/>
          <p:nvPr/>
        </p:nvSpPr>
        <p:spPr>
          <a:xfrm>
            <a:off x="344825" y="140225"/>
            <a:ext cx="9144000" cy="1270500"/>
          </a:xfrm>
          <a:prstGeom prst="rect">
            <a:avLst/>
          </a:prstGeom>
          <a:solidFill>
            <a:srgbClr val="384F5C">
              <a:alpha val="5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 txBox="1"/>
          <p:nvPr>
            <p:ph type="title"/>
          </p:nvPr>
        </p:nvSpPr>
        <p:spPr>
          <a:xfrm>
            <a:off x="1323250" y="292625"/>
            <a:ext cx="635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6"/>
              </a:buClr>
              <a:buSzPts val="2800"/>
              <a:buFont typeface="Ubuntu"/>
              <a:buNone/>
              <a:defRPr b="1">
                <a:solidFill>
                  <a:srgbClr val="F4F4F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body"/>
          </p:nvPr>
        </p:nvSpPr>
        <p:spPr>
          <a:xfrm>
            <a:off x="1286675" y="1637425"/>
            <a:ext cx="6673500" cy="30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900"/>
              <a:buFont typeface="Ubuntu"/>
              <a:buChar char="●"/>
              <a:defRPr sz="19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○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■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●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○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■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●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○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■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19" name="Google Shape;1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72800" y="3304525"/>
            <a:ext cx="2134950" cy="21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7151200" y="-292000"/>
            <a:ext cx="2134950" cy="21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4F4F6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1257300" y="445025"/>
            <a:ext cx="644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800"/>
              <a:buFont typeface="Viga"/>
              <a:buNone/>
              <a:defRPr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5343" y="4293107"/>
            <a:ext cx="2103561" cy="210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9"/>
          <p:cNvPicPr preferRelativeResize="0"/>
          <p:nvPr/>
        </p:nvPicPr>
        <p:blipFill rotWithShape="1">
          <a:blip r:embed="rId3">
            <a:alphaModFix/>
          </a:blip>
          <a:srcRect b="6" l="0" r="0" t="34273"/>
          <a:stretch/>
        </p:blipFill>
        <p:spPr>
          <a:xfrm rot="5400000">
            <a:off x="-876402" y="3091027"/>
            <a:ext cx="2103569" cy="138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574239" y="4293107"/>
            <a:ext cx="2103561" cy="210356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9"/>
          <p:cNvSpPr txBox="1"/>
          <p:nvPr>
            <p:ph idx="1" type="body"/>
          </p:nvPr>
        </p:nvSpPr>
        <p:spPr>
          <a:xfrm>
            <a:off x="1257300" y="1238250"/>
            <a:ext cx="6673500" cy="30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900"/>
              <a:buFont typeface="Ubuntu"/>
              <a:buChar char="●"/>
              <a:defRPr sz="19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○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■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●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○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■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●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○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500"/>
              <a:buFont typeface="Ubuntu"/>
              <a:buChar char="■"/>
              <a:defRPr sz="15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pic>
        <p:nvPicPr>
          <p:cNvPr id="28" name="Google Shape;2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7297307" y="-1330312"/>
            <a:ext cx="2103561" cy="210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9"/>
          <p:cNvPicPr preferRelativeResize="0"/>
          <p:nvPr/>
        </p:nvPicPr>
        <p:blipFill rotWithShape="1">
          <a:blip r:embed="rId3">
            <a:alphaModFix/>
          </a:blip>
          <a:srcRect b="6" l="0" r="0" t="34273"/>
          <a:stretch/>
        </p:blipFill>
        <p:spPr>
          <a:xfrm rot="-5400000">
            <a:off x="7878358" y="592820"/>
            <a:ext cx="2103569" cy="138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7725" y="-1330312"/>
            <a:ext cx="2103561" cy="2103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0069BF">
            <a:alpha val="16470"/>
          </a:srgbClr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33" name="Google Shape;3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8278" y="3582681"/>
            <a:ext cx="2988403" cy="298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518697" y="1943096"/>
            <a:ext cx="2303192" cy="230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69BF">
            <a:alpha val="16470"/>
          </a:srgbClr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3600"/>
              <a:buFont typeface="Ubuntu"/>
              <a:buNone/>
              <a:defRPr b="1" sz="3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38" name="Google Shape;3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72800" y="3304525"/>
            <a:ext cx="2134950" cy="21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7151200" y="-287125"/>
            <a:ext cx="2134950" cy="21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ODt-PG4x1zgWqb9o5eapCH7rwOpbNNNe/copy" TargetMode="External"/><Relationship Id="rId4" Type="http://schemas.openxmlformats.org/officeDocument/2006/relationships/hyperlink" Target="https://www.recitarts.ca/" TargetMode="External"/><Relationship Id="rId5" Type="http://schemas.openxmlformats.org/officeDocument/2006/relationships/hyperlink" Target="http://creativecommons.org/licenses/by-nc-sa/4.0/deed.fr" TargetMode="External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artbreeder.com/beta/collage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s://docs.google.com/presentation/d/1ODt-PG4x1zgWqb9o5eapCH7rwOpbNNNe/copy" TargetMode="External"/><Relationship Id="rId6" Type="http://schemas.openxmlformats.org/officeDocument/2006/relationships/hyperlink" Target="https://www.recitarts.ca/" TargetMode="External"/><Relationship Id="rId7" Type="http://schemas.openxmlformats.org/officeDocument/2006/relationships/hyperlink" Target="http://creativecommons.org/licenses/by-nc-sa/4.0/deed.fr" TargetMode="External"/><Relationship Id="rId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artbreeder.com/beta/collage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s://docs.google.com/presentation/d/1ODt-PG4x1zgWqb9o5eapCH7rwOpbNNNe/copy" TargetMode="External"/><Relationship Id="rId6" Type="http://schemas.openxmlformats.org/officeDocument/2006/relationships/hyperlink" Target="https://www.recitarts.ca/" TargetMode="External"/><Relationship Id="rId7" Type="http://schemas.openxmlformats.org/officeDocument/2006/relationships/hyperlink" Target="http://creativecommons.org/licenses/by-nc-sa/4.0/deed.fr" TargetMode="External"/><Relationship Id="rId8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artbreeder.com/beta/collage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s://docs.google.com/presentation/d/1ODt-PG4x1zgWqb9o5eapCH7rwOpbNNNe/copy" TargetMode="External"/><Relationship Id="rId6" Type="http://schemas.openxmlformats.org/officeDocument/2006/relationships/hyperlink" Target="https://www.recitarts.ca/" TargetMode="External"/><Relationship Id="rId7" Type="http://schemas.openxmlformats.org/officeDocument/2006/relationships/hyperlink" Target="http://creativecommons.org/licenses/by-nc-sa/4.0/deed.fr" TargetMode="External"/><Relationship Id="rId8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presentation/d/1ODt-PG4x1zgWqb9o5eapCH7rwOpbNNNe/copy" TargetMode="External"/><Relationship Id="rId4" Type="http://schemas.openxmlformats.org/officeDocument/2006/relationships/hyperlink" Target="https://www.recitarts.ca/" TargetMode="External"/><Relationship Id="rId5" Type="http://schemas.openxmlformats.org/officeDocument/2006/relationships/hyperlink" Target="http://creativecommons.org/licenses/by-nc-sa/4.0/deed.fr" TargetMode="External"/><Relationship Id="rId6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presentation/d/1ODt-PG4x1zgWqb9o5eapCH7rwOpbNNNe/copy" TargetMode="External"/><Relationship Id="rId4" Type="http://schemas.openxmlformats.org/officeDocument/2006/relationships/hyperlink" Target="https://www.recitarts.ca/" TargetMode="External"/><Relationship Id="rId5" Type="http://schemas.openxmlformats.org/officeDocument/2006/relationships/hyperlink" Target="http://creativecommons.org/licenses/by-nc-sa/4.0/deed.fr" TargetMode="External"/><Relationship Id="rId6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presentation/d/1ODt-PG4x1zgWqb9o5eapCH7rwOpbNNNe/copy" TargetMode="External"/><Relationship Id="rId4" Type="http://schemas.openxmlformats.org/officeDocument/2006/relationships/hyperlink" Target="https://www.recitarts.ca/" TargetMode="External"/><Relationship Id="rId5" Type="http://schemas.openxmlformats.org/officeDocument/2006/relationships/hyperlink" Target="http://creativecommons.org/licenses/by-nc-sa/4.0/deed.fr" TargetMode="External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ODt-PG4x1zgWqb9o5eapCH7rwOpbNNNe/copy" TargetMode="External"/><Relationship Id="rId4" Type="http://schemas.openxmlformats.org/officeDocument/2006/relationships/hyperlink" Target="https://www.recitarts.ca/" TargetMode="External"/><Relationship Id="rId5" Type="http://schemas.openxmlformats.org/officeDocument/2006/relationships/hyperlink" Target="http://creativecommons.org/licenses/by-nc-sa/4.0/deed.fr" TargetMode="External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exica.art/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s://docs.google.com/presentation/d/1ODt-PG4x1zgWqb9o5eapCH7rwOpbNNNe/copy" TargetMode="External"/><Relationship Id="rId6" Type="http://schemas.openxmlformats.org/officeDocument/2006/relationships/hyperlink" Target="https://www.recitarts.ca/" TargetMode="External"/><Relationship Id="rId7" Type="http://schemas.openxmlformats.org/officeDocument/2006/relationships/hyperlink" Target="http://creativecommons.org/licenses/by-nc-sa/4.0/deed.fr" TargetMode="External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ladigitale.dev/digitools/generateur-histoire/" TargetMode="External"/><Relationship Id="rId4" Type="http://schemas.openxmlformats.org/officeDocument/2006/relationships/image" Target="../media/image21.png"/><Relationship Id="rId10" Type="http://schemas.openxmlformats.org/officeDocument/2006/relationships/image" Target="../media/image9.png"/><Relationship Id="rId9" Type="http://schemas.openxmlformats.org/officeDocument/2006/relationships/hyperlink" Target="http://creativecommons.org/licenses/by-nc-sa/4.0/deed.fr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hyperlink" Target="https://docs.google.com/presentation/d/1ODt-PG4x1zgWqb9o5eapCH7rwOpbNNNe/copy" TargetMode="External"/><Relationship Id="rId8" Type="http://schemas.openxmlformats.org/officeDocument/2006/relationships/hyperlink" Target="https://www.recitarts.ca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ladigitale.dev/digitools/generateur-histoire/" TargetMode="External"/><Relationship Id="rId4" Type="http://schemas.openxmlformats.org/officeDocument/2006/relationships/hyperlink" Target="https://docs.google.com/presentation/d/1ODt-PG4x1zgWqb9o5eapCH7rwOpbNNNe/copy" TargetMode="External"/><Relationship Id="rId5" Type="http://schemas.openxmlformats.org/officeDocument/2006/relationships/hyperlink" Target="https://www.recitarts.ca/" TargetMode="External"/><Relationship Id="rId6" Type="http://schemas.openxmlformats.org/officeDocument/2006/relationships/hyperlink" Target="http://creativecommons.org/licenses/by-nc-sa/4.0/deed.fr" TargetMode="External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eam.ai/create" TargetMode="External"/><Relationship Id="rId4" Type="http://schemas.openxmlformats.org/officeDocument/2006/relationships/image" Target="../media/image20.jpg"/><Relationship Id="rId10" Type="http://schemas.openxmlformats.org/officeDocument/2006/relationships/image" Target="../media/image9.png"/><Relationship Id="rId9" Type="http://schemas.openxmlformats.org/officeDocument/2006/relationships/hyperlink" Target="http://creativecommons.org/licenses/by-nc-sa/4.0/deed.fr" TargetMode="External"/><Relationship Id="rId5" Type="http://schemas.openxmlformats.org/officeDocument/2006/relationships/image" Target="../media/image22.jpg"/><Relationship Id="rId6" Type="http://schemas.openxmlformats.org/officeDocument/2006/relationships/image" Target="../media/image17.jpg"/><Relationship Id="rId7" Type="http://schemas.openxmlformats.org/officeDocument/2006/relationships/hyperlink" Target="https://docs.google.com/presentation/d/1ODt-PG4x1zgWqb9o5eapCH7rwOpbNNNe/copy" TargetMode="External"/><Relationship Id="rId8" Type="http://schemas.openxmlformats.org/officeDocument/2006/relationships/hyperlink" Target="https://www.recitarts.ca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eam.ai/create" TargetMode="External"/><Relationship Id="rId4" Type="http://schemas.openxmlformats.org/officeDocument/2006/relationships/hyperlink" Target="https://docs.google.com/presentation/d/1ODt-PG4x1zgWqb9o5eapCH7rwOpbNNNe/copy" TargetMode="External"/><Relationship Id="rId5" Type="http://schemas.openxmlformats.org/officeDocument/2006/relationships/hyperlink" Target="https://www.recitarts.ca/" TargetMode="External"/><Relationship Id="rId6" Type="http://schemas.openxmlformats.org/officeDocument/2006/relationships/hyperlink" Target="http://creativecommons.org/licenses/by-nc-sa/4.0/deed.fr" TargetMode="External"/><Relationship Id="rId7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artbreeder.com/beta/collage" TargetMode="External"/><Relationship Id="rId4" Type="http://schemas.openxmlformats.org/officeDocument/2006/relationships/hyperlink" Target="https://www.youtube.com/watch?v=vnVpZf0k5Ns" TargetMode="External"/><Relationship Id="rId11" Type="http://schemas.openxmlformats.org/officeDocument/2006/relationships/image" Target="../media/image9.png"/><Relationship Id="rId10" Type="http://schemas.openxmlformats.org/officeDocument/2006/relationships/hyperlink" Target="http://creativecommons.org/licenses/by-nc-sa/4.0/deed.fr" TargetMode="External"/><Relationship Id="rId9" Type="http://schemas.openxmlformats.org/officeDocument/2006/relationships/hyperlink" Target="https://www.recitarts.ca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23.jpg"/><Relationship Id="rId7" Type="http://schemas.openxmlformats.org/officeDocument/2006/relationships/image" Target="../media/image19.jpg"/><Relationship Id="rId8" Type="http://schemas.openxmlformats.org/officeDocument/2006/relationships/hyperlink" Target="https://docs.google.com/presentation/d/1ODt-PG4x1zgWqb9o5eapCH7rwOpbNNNe/copy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presentation/d/1ODt-PG4x1zgWqb9o5eapCH7rwOpbNNNe/copy" TargetMode="External"/><Relationship Id="rId4" Type="http://schemas.openxmlformats.org/officeDocument/2006/relationships/hyperlink" Target="https://www.recitarts.ca/" TargetMode="External"/><Relationship Id="rId5" Type="http://schemas.openxmlformats.org/officeDocument/2006/relationships/hyperlink" Target="http://creativecommons.org/licenses/by-nc-sa/4.0/deed.fr" TargetMode="External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/>
        </p:nvSpPr>
        <p:spPr>
          <a:xfrm>
            <a:off x="2197100" y="1714500"/>
            <a:ext cx="4877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fr-CA" sz="4400" u="none" cap="none" strike="noStrike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COLLAGE DADA IA</a:t>
            </a:r>
            <a:endParaRPr b="0" i="0" sz="4400" u="none" cap="none" strike="noStrike"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2635250" y="2362200"/>
            <a:ext cx="443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fr-CA" sz="3400" u="none" cap="none" strike="noStrike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nom: </a:t>
            </a:r>
            <a:endParaRPr b="1" i="0" sz="3400" u="none" cap="none" strike="noStrike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7" name="Google Shape;4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>
            <p:ph type="title"/>
          </p:nvPr>
        </p:nvSpPr>
        <p:spPr>
          <a:xfrm>
            <a:off x="0" y="0"/>
            <a:ext cx="644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CA"/>
              <a:t>COLLAGE DADA #1</a:t>
            </a:r>
            <a:endParaRPr/>
          </a:p>
        </p:txBody>
      </p:sp>
      <p:sp>
        <p:nvSpPr>
          <p:cNvPr id="150" name="Google Shape;150;p10"/>
          <p:cNvSpPr txBox="1"/>
          <p:nvPr>
            <p:ph idx="1" type="body"/>
          </p:nvPr>
        </p:nvSpPr>
        <p:spPr>
          <a:xfrm>
            <a:off x="292225" y="504850"/>
            <a:ext cx="54624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Aller sur </a:t>
            </a:r>
            <a:r>
              <a:rPr lang="fr-CA" sz="1400" u="sng">
                <a:solidFill>
                  <a:schemeClr val="hlink"/>
                </a:solidFill>
                <a:latin typeface="Ubuntu Medium"/>
                <a:ea typeface="Ubuntu Medium"/>
                <a:cs typeface="Ubuntu Medium"/>
                <a:sym typeface="Ubuntu Medium"/>
                <a:hlinkClick r:id="rId3"/>
              </a:rPr>
              <a:t>Artbreeder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Trouver 3 phrases différentes de prompt pour Artbreeder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Enregistrer chaque résultat 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6176575" y="657600"/>
            <a:ext cx="118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rgbClr val="0069BF"/>
                </a:solidFill>
                <a:latin typeface="Ubuntu Medium"/>
                <a:ea typeface="Ubuntu Medium"/>
                <a:cs typeface="Ubuntu Medium"/>
                <a:sym typeface="Ubuntu Medium"/>
              </a:rPr>
              <a:t>Tutoriel sur Artbreeder</a:t>
            </a:r>
            <a:endParaRPr b="0" i="0" sz="1400" u="none" cap="none" strike="noStrike">
              <a:solidFill>
                <a:srgbClr val="0069B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3026" y="572701"/>
            <a:ext cx="785398" cy="78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0"/>
          <p:cNvSpPr txBox="1"/>
          <p:nvPr>
            <p:ph idx="1" type="body"/>
          </p:nvPr>
        </p:nvSpPr>
        <p:spPr>
          <a:xfrm>
            <a:off x="292225" y="1442725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PROMPT : 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54" name="Google Shape;154;p10"/>
          <p:cNvSpPr txBox="1"/>
          <p:nvPr>
            <p:ph idx="1" type="body"/>
          </p:nvPr>
        </p:nvSpPr>
        <p:spPr>
          <a:xfrm>
            <a:off x="4687975" y="1442713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CHOIX : 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56" name="Google Shape;156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title"/>
          </p:nvPr>
        </p:nvSpPr>
        <p:spPr>
          <a:xfrm>
            <a:off x="0" y="0"/>
            <a:ext cx="644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CA"/>
              <a:t>COLLAGE DADA #2</a:t>
            </a:r>
            <a:endParaRPr/>
          </a:p>
        </p:txBody>
      </p:sp>
      <p:sp>
        <p:nvSpPr>
          <p:cNvPr id="162" name="Google Shape;162;p11"/>
          <p:cNvSpPr txBox="1"/>
          <p:nvPr>
            <p:ph idx="1" type="body"/>
          </p:nvPr>
        </p:nvSpPr>
        <p:spPr>
          <a:xfrm>
            <a:off x="292225" y="504850"/>
            <a:ext cx="54624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Aller sur </a:t>
            </a:r>
            <a:r>
              <a:rPr lang="fr-CA" sz="1400" u="sng">
                <a:solidFill>
                  <a:schemeClr val="hlink"/>
                </a:solidFill>
                <a:latin typeface="Ubuntu Medium"/>
                <a:ea typeface="Ubuntu Medium"/>
                <a:cs typeface="Ubuntu Medium"/>
                <a:sym typeface="Ubuntu Medium"/>
                <a:hlinkClick r:id="rId3"/>
              </a:rPr>
              <a:t>Artbreeder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Trouver 3 phrases différentes de prompt pour Artbreeder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Enregistrer chaque résultat 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6176575" y="657600"/>
            <a:ext cx="118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rgbClr val="0069BF"/>
                </a:solidFill>
                <a:latin typeface="Ubuntu Medium"/>
                <a:ea typeface="Ubuntu Medium"/>
                <a:cs typeface="Ubuntu Medium"/>
                <a:sym typeface="Ubuntu Medium"/>
              </a:rPr>
              <a:t>Tutoriel sur Artbreeder</a:t>
            </a:r>
            <a:endParaRPr b="0" i="0" sz="1400" u="none" cap="none" strike="noStrike">
              <a:solidFill>
                <a:srgbClr val="0069B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3026" y="572701"/>
            <a:ext cx="785398" cy="78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1"/>
          <p:cNvSpPr txBox="1"/>
          <p:nvPr>
            <p:ph idx="1" type="body"/>
          </p:nvPr>
        </p:nvSpPr>
        <p:spPr>
          <a:xfrm>
            <a:off x="292225" y="1442725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PROMPT : 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66" name="Google Shape;166;p11"/>
          <p:cNvSpPr txBox="1"/>
          <p:nvPr>
            <p:ph idx="1" type="body"/>
          </p:nvPr>
        </p:nvSpPr>
        <p:spPr>
          <a:xfrm>
            <a:off x="4687975" y="1442713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CHOIX : 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67" name="Google Shape;167;p11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68" name="Google Shape;168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0" y="0"/>
            <a:ext cx="644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CA"/>
              <a:t>COLLAGE DADA #3</a:t>
            </a:r>
            <a:endParaRPr/>
          </a:p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292225" y="504850"/>
            <a:ext cx="54624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Aller sur </a:t>
            </a:r>
            <a:r>
              <a:rPr lang="fr-CA" sz="1400" u="sng">
                <a:solidFill>
                  <a:schemeClr val="hlink"/>
                </a:solidFill>
                <a:latin typeface="Ubuntu Medium"/>
                <a:ea typeface="Ubuntu Medium"/>
                <a:cs typeface="Ubuntu Medium"/>
                <a:sym typeface="Ubuntu Medium"/>
                <a:hlinkClick r:id="rId3"/>
              </a:rPr>
              <a:t>Artbreeder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Trouver 3 phrases différentes de prompt pour Artbreeder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Enregistrer chaque résultat 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75" name="Google Shape;175;p12"/>
          <p:cNvSpPr txBox="1"/>
          <p:nvPr/>
        </p:nvSpPr>
        <p:spPr>
          <a:xfrm>
            <a:off x="6176575" y="657600"/>
            <a:ext cx="118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rgbClr val="0069BF"/>
                </a:solidFill>
                <a:latin typeface="Ubuntu Medium"/>
                <a:ea typeface="Ubuntu Medium"/>
                <a:cs typeface="Ubuntu Medium"/>
                <a:sym typeface="Ubuntu Medium"/>
              </a:rPr>
              <a:t>Tutoriel sur Artbreeder</a:t>
            </a:r>
            <a:endParaRPr b="0" i="0" sz="1400" u="none" cap="none" strike="noStrike">
              <a:solidFill>
                <a:srgbClr val="0069B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3026" y="572701"/>
            <a:ext cx="785398" cy="78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2"/>
          <p:cNvSpPr txBox="1"/>
          <p:nvPr>
            <p:ph idx="1" type="body"/>
          </p:nvPr>
        </p:nvSpPr>
        <p:spPr>
          <a:xfrm>
            <a:off x="292225" y="1442725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PROMPT : 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78" name="Google Shape;178;p12"/>
          <p:cNvSpPr txBox="1"/>
          <p:nvPr>
            <p:ph idx="1" type="body"/>
          </p:nvPr>
        </p:nvSpPr>
        <p:spPr>
          <a:xfrm>
            <a:off x="4687975" y="1442713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CHOIX : 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79" name="Google Shape;179;p12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80" name="Google Shape;180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/>
          <p:nvPr/>
        </p:nvSpPr>
        <p:spPr>
          <a:xfrm>
            <a:off x="0" y="0"/>
            <a:ext cx="487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CA" sz="1600" u="none" cap="none" strike="noStrike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Paysage, accessoires, autres éléments générés</a:t>
            </a:r>
            <a:endParaRPr b="0" i="0" sz="1600" u="none" cap="none" strike="noStrike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86" name="Google Shape;186;p13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87" name="Google Shape;18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/>
        </p:nvSpPr>
        <p:spPr>
          <a:xfrm>
            <a:off x="695250" y="495300"/>
            <a:ext cx="729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r-CA" sz="3000" u="none" cap="none" strike="noStrike">
                <a:solidFill>
                  <a:srgbClr val="F4F4F6"/>
                </a:solidFill>
                <a:latin typeface="Viga"/>
                <a:ea typeface="Viga"/>
                <a:cs typeface="Viga"/>
                <a:sym typeface="Viga"/>
              </a:rPr>
              <a:t>SÉPARATION</a:t>
            </a:r>
            <a:endParaRPr b="0" i="0" sz="3000" u="none" cap="none" strike="noStrike">
              <a:solidFill>
                <a:srgbClr val="F4F4F6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350700" y="1509225"/>
            <a:ext cx="84618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buntu Medium"/>
              <a:buChar char="●"/>
            </a:pPr>
            <a:r>
              <a:rPr b="0" i="0" lang="fr-CA" sz="1300" u="none" cap="none" strike="noStrike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Prendre du recul suite aux 3 créations</a:t>
            </a:r>
            <a:endParaRPr b="0" i="0" sz="1300" u="none" cap="none" strike="noStrike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buntu Medium"/>
              <a:buChar char="●"/>
            </a:pPr>
            <a:r>
              <a:rPr b="0" i="0" lang="fr-CA" sz="1300" u="none" cap="none" strike="noStrike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Sélectionner le rendu qui correspond le mieux à ses attentes</a:t>
            </a:r>
            <a:endParaRPr b="0" i="0" sz="1300" u="none" cap="none" strike="noStrike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Ubuntu Medium"/>
              <a:buChar char="●"/>
            </a:pPr>
            <a:r>
              <a:rPr b="0" i="0" lang="fr-CA" sz="1300" u="none" cap="none" strike="noStrike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Effectuer les modifications au collage afin d'obtenir un rendu encore plus efficace en lien avec la proposition de création</a:t>
            </a:r>
            <a:endParaRPr b="0" i="0" sz="1600" u="none" cap="none" strike="noStrike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1470900" y="2661350"/>
            <a:ext cx="7341600" cy="218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96" name="Google Shape;19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/>
          <p:nvPr/>
        </p:nvSpPr>
        <p:spPr>
          <a:xfrm>
            <a:off x="695250" y="495300"/>
            <a:ext cx="729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r-CA" sz="3000" u="none" cap="none" strike="noStrike">
                <a:solidFill>
                  <a:srgbClr val="F4F4F6"/>
                </a:solidFill>
                <a:latin typeface="Viga"/>
                <a:ea typeface="Viga"/>
                <a:cs typeface="Viga"/>
                <a:sym typeface="Viga"/>
              </a:rPr>
              <a:t>RENDRE COMPTE</a:t>
            </a:r>
            <a:endParaRPr b="0" i="0" sz="3000" u="none" cap="none" strike="noStrike">
              <a:solidFill>
                <a:srgbClr val="F4F4F6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350700" y="1317250"/>
            <a:ext cx="8462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 Medium"/>
              <a:buChar char="●"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Avec ce que nous avons vu en classe, peux-tu faire des liens entre le dadaïsme et le processus de création que tu as utilisé?</a:t>
            </a:r>
            <a:endParaRPr b="0" i="0" sz="1400" u="none" cap="none" strike="noStrike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 Medium"/>
              <a:buChar char="●"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Quels obstacles as-tu rencontrés et comment les as-tu surmontés?</a:t>
            </a:r>
            <a:endParaRPr b="0" i="0" sz="1400" u="none" cap="none" strike="noStrike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Char char="●"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Qu’est-ce qui t’as surpris le plus lors des créations de rendu?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 Medium"/>
              <a:buChar char="●"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En te référant à l’expérience de création que tu viens de vivre, explique comment chaque étape de la dynamique de création est importante afin d’arriver à la production finale.</a:t>
            </a:r>
            <a:endParaRPr b="0" i="0" sz="1400" u="none" cap="none" strike="noStrike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203" name="Google Shape;203;p15"/>
          <p:cNvSpPr/>
          <p:nvPr/>
        </p:nvSpPr>
        <p:spPr>
          <a:xfrm>
            <a:off x="1470900" y="2661350"/>
            <a:ext cx="7341600" cy="218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/>
          <p:nvPr>
            <p:ph type="title"/>
          </p:nvPr>
        </p:nvSpPr>
        <p:spPr>
          <a:xfrm>
            <a:off x="1286675" y="605400"/>
            <a:ext cx="635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CA"/>
              <a:t>OUVERTURE</a:t>
            </a:r>
            <a:endParaRPr/>
          </a:p>
        </p:txBody>
      </p:sp>
      <p:sp>
        <p:nvSpPr>
          <p:cNvPr id="53" name="Google Shape;53;p2"/>
          <p:cNvSpPr txBox="1"/>
          <p:nvPr/>
        </p:nvSpPr>
        <p:spPr>
          <a:xfrm>
            <a:off x="382300" y="7745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CA" sz="2800" u="none" cap="none" strike="noStrik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LE DADA</a:t>
            </a:r>
            <a:endParaRPr b="0" i="0" sz="2800" u="none" cap="none" strike="noStrike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1662025" y="1721525"/>
            <a:ext cx="72030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Char char="●"/>
            </a:pPr>
            <a:r>
              <a:rPr b="0" i="0" lang="fr-CA" sz="18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1916-1923 en Europe </a:t>
            </a:r>
            <a:endParaRPr b="0" i="0" sz="18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Char char="●"/>
            </a:pPr>
            <a:r>
              <a:rPr b="0" i="0" lang="fr-CA" sz="18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Écrivains, peintres, plasticiens, cinéastes, danseurs, photographes et même quelques musiciens </a:t>
            </a:r>
            <a:endParaRPr b="0" i="0" sz="18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Char char="●"/>
            </a:pPr>
            <a:r>
              <a:rPr b="0" i="0" lang="fr-CA" sz="18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Ils cherchaient à atteindre la plus grande liberté d'expression en utilisant tout matériau et support possible</a:t>
            </a:r>
            <a:endParaRPr b="0" i="0" sz="18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Char char="●"/>
            </a:pPr>
            <a:r>
              <a:rPr b="0" i="0" lang="fr-CA" sz="18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Rejettent les conventions</a:t>
            </a:r>
            <a:endParaRPr b="0" i="0" sz="18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" name="Google Shape;5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>
            <p:ph type="title"/>
          </p:nvPr>
        </p:nvSpPr>
        <p:spPr>
          <a:xfrm>
            <a:off x="1393650" y="524325"/>
            <a:ext cx="635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CA"/>
              <a:t>OUVERTURE</a:t>
            </a:r>
            <a:endParaRPr/>
          </a:p>
        </p:txBody>
      </p:sp>
      <p:sp>
        <p:nvSpPr>
          <p:cNvPr id="62" name="Google Shape;62;p3"/>
          <p:cNvSpPr txBox="1"/>
          <p:nvPr>
            <p:ph idx="1" type="body"/>
          </p:nvPr>
        </p:nvSpPr>
        <p:spPr>
          <a:xfrm>
            <a:off x="961500" y="1602675"/>
            <a:ext cx="3556500" cy="30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fr-CA">
                <a:solidFill>
                  <a:schemeClr val="dk1"/>
                </a:solidFill>
              </a:rPr>
              <a:t>Sur </a:t>
            </a:r>
            <a:r>
              <a:rPr lang="fr-CA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lexica.art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r-CA">
                <a:solidFill>
                  <a:schemeClr val="dk1"/>
                </a:solidFill>
              </a:rPr>
              <a:t>S'inspirer 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r-CA">
                <a:solidFill>
                  <a:schemeClr val="dk1"/>
                </a:solidFill>
              </a:rPr>
              <a:t>Observer la composition des prompts 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r-CA">
                <a:solidFill>
                  <a:schemeClr val="dk1"/>
                </a:solidFill>
              </a:rPr>
              <a:t>Visionner plusieurs oeuvres et leurs prompts afin de se familiariser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9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2600" y="1914204"/>
            <a:ext cx="4157774" cy="215279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/>
          <p:nvPr/>
        </p:nvSpPr>
        <p:spPr>
          <a:xfrm>
            <a:off x="4572000" y="1794375"/>
            <a:ext cx="2282148" cy="1059696"/>
          </a:xfrm>
          <a:prstGeom prst="cloud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" name="Google Shape;66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695250" y="495300"/>
            <a:ext cx="729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r-CA" sz="3000" u="none" cap="none" strike="noStrike">
                <a:solidFill>
                  <a:srgbClr val="F4F4F6"/>
                </a:solidFill>
                <a:latin typeface="Viga"/>
                <a:ea typeface="Viga"/>
                <a:cs typeface="Viga"/>
                <a:sym typeface="Viga"/>
              </a:rPr>
              <a:t>CAPTURE D’ÉCRAN DES DÉS</a:t>
            </a:r>
            <a:endParaRPr b="0" i="0" sz="3000" u="none" cap="none" strike="noStrike">
              <a:solidFill>
                <a:srgbClr val="F4F4F6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" name="Google Shape;72;p4"/>
          <p:cNvSpPr txBox="1"/>
          <p:nvPr/>
        </p:nvSpPr>
        <p:spPr>
          <a:xfrm>
            <a:off x="790500" y="1428750"/>
            <a:ext cx="662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 Medium"/>
              <a:buAutoNum type="arabicPeriod"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Aller sur le site de la </a:t>
            </a:r>
            <a:r>
              <a:rPr b="0" i="0" lang="fr-CA" sz="1400" u="sng" cap="none" strike="noStrike">
                <a:solidFill>
                  <a:schemeClr val="hlink"/>
                </a:solidFill>
                <a:latin typeface="Ubuntu Medium"/>
                <a:ea typeface="Ubuntu Medium"/>
                <a:cs typeface="Ubuntu Medium"/>
                <a:sym typeface="Ubuntu Medium"/>
                <a:hlinkClick r:id="rId3"/>
              </a:rPr>
              <a:t>Digitale</a:t>
            </a:r>
            <a:r>
              <a:rPr b="0" i="0" lang="fr-CA" sz="1400" u="none" cap="none" strike="noStrike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 Medium"/>
              <a:buAutoNum type="arabicPeriod"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Générer les dés par nombre de 3</a:t>
            </a:r>
            <a:endParaRPr b="0" i="0" sz="1400" u="none" cap="none" strike="noStrike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 Medium"/>
              <a:buAutoNum type="arabicPeriod"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Insérer une capture d’écran dans le rectangle</a:t>
            </a:r>
            <a:endParaRPr b="0" i="0" sz="1400" u="none" cap="none" strike="noStrike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1470902" y="2405401"/>
            <a:ext cx="6202200" cy="239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" name="Google Shape;74;p4"/>
          <p:cNvGrpSpPr/>
          <p:nvPr/>
        </p:nvGrpSpPr>
        <p:grpSpPr>
          <a:xfrm>
            <a:off x="2057550" y="2741475"/>
            <a:ext cx="5028900" cy="1721550"/>
            <a:chOff x="2057550" y="2688175"/>
            <a:chExt cx="5028900" cy="1721550"/>
          </a:xfrm>
        </p:grpSpPr>
        <p:pic>
          <p:nvPicPr>
            <p:cNvPr id="75" name="Google Shape;75;p4"/>
            <p:cNvPicPr preferRelativeResize="0"/>
            <p:nvPr/>
          </p:nvPicPr>
          <p:blipFill rotWithShape="1">
            <a:blip r:embed="rId4">
              <a:alphaModFix/>
            </a:blip>
            <a:srcRect b="9923" l="5709" r="9457" t="44191"/>
            <a:stretch/>
          </p:blipFill>
          <p:spPr>
            <a:xfrm>
              <a:off x="2057550" y="2688175"/>
              <a:ext cx="5028900" cy="172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4"/>
            <p:cNvPicPr preferRelativeResize="0"/>
            <p:nvPr/>
          </p:nvPicPr>
          <p:blipFill rotWithShape="1">
            <a:blip r:embed="rId5">
              <a:alphaModFix/>
            </a:blip>
            <a:srcRect b="12250" l="66733" r="10384" t="52332"/>
            <a:stretch/>
          </p:blipFill>
          <p:spPr>
            <a:xfrm>
              <a:off x="3940538" y="2906512"/>
              <a:ext cx="1262926" cy="128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4"/>
            <p:cNvPicPr preferRelativeResize="0"/>
            <p:nvPr/>
          </p:nvPicPr>
          <p:blipFill rotWithShape="1">
            <a:blip r:embed="rId6">
              <a:alphaModFix/>
            </a:blip>
            <a:srcRect b="11005" l="37501" r="37655" t="52620"/>
            <a:stretch/>
          </p:blipFill>
          <p:spPr>
            <a:xfrm>
              <a:off x="2286000" y="2906513"/>
              <a:ext cx="1333500" cy="1284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4"/>
          <p:cNvSpPr txBox="1"/>
          <p:nvPr>
            <p:ph idx="1" type="body"/>
          </p:nvPr>
        </p:nvSpPr>
        <p:spPr>
          <a:xfrm>
            <a:off x="5909100" y="1536600"/>
            <a:ext cx="176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fr-CA" sz="2600">
                <a:solidFill>
                  <a:srgbClr val="0069BF"/>
                </a:solidFill>
                <a:highlight>
                  <a:schemeClr val="accent6"/>
                </a:highlight>
                <a:latin typeface="Ubuntu Medium"/>
                <a:ea typeface="Ubuntu Medium"/>
                <a:cs typeface="Ubuntu Medium"/>
                <a:sym typeface="Ubuntu Medium"/>
              </a:rPr>
              <a:t>EXEMPLE</a:t>
            </a:r>
            <a:endParaRPr sz="2600">
              <a:solidFill>
                <a:srgbClr val="0069BF"/>
              </a:solidFill>
              <a:highlight>
                <a:schemeClr val="accent6"/>
              </a:highlight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0" name="Google Shape;80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/>
        </p:nvSpPr>
        <p:spPr>
          <a:xfrm>
            <a:off x="695250" y="495300"/>
            <a:ext cx="729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r-CA" sz="3000" u="none" cap="none" strike="noStrike">
                <a:solidFill>
                  <a:srgbClr val="F4F4F6"/>
                </a:solidFill>
                <a:latin typeface="Viga"/>
                <a:ea typeface="Viga"/>
                <a:cs typeface="Viga"/>
                <a:sym typeface="Viga"/>
              </a:rPr>
              <a:t>CAPTURE D’ÉCRAN DES DÉS</a:t>
            </a:r>
            <a:endParaRPr b="0" i="0" sz="3000" u="none" cap="none" strike="noStrike">
              <a:solidFill>
                <a:srgbClr val="F4F4F6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790500" y="1428750"/>
            <a:ext cx="662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 Medium"/>
              <a:buAutoNum type="arabicPeriod"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Aller sur le site de la </a:t>
            </a:r>
            <a:r>
              <a:rPr b="0" i="0" lang="fr-CA" sz="1400" u="sng" cap="none" strike="noStrike">
                <a:solidFill>
                  <a:schemeClr val="hlink"/>
                </a:solidFill>
                <a:latin typeface="Ubuntu Medium"/>
                <a:ea typeface="Ubuntu Medium"/>
                <a:cs typeface="Ubuntu Medium"/>
                <a:sym typeface="Ubuntu Medium"/>
                <a:hlinkClick r:id="rId3"/>
              </a:rPr>
              <a:t>Digitale</a:t>
            </a:r>
            <a:r>
              <a:rPr b="0" i="0" lang="fr-CA" sz="1400" u="none" cap="none" strike="noStrike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 Medium"/>
              <a:buAutoNum type="arabicPeriod"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Générer les dés par nombre de 3</a:t>
            </a:r>
            <a:endParaRPr b="0" i="0" sz="1400" u="none" cap="none" strike="noStrike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 Medium"/>
              <a:buAutoNum type="arabicPeriod"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Insérer une capture d’écran dans le rectangle</a:t>
            </a:r>
            <a:endParaRPr b="0" i="0" sz="1400" u="none" cap="none" strike="noStrike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1470902" y="2405401"/>
            <a:ext cx="6202200" cy="239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9" name="Google Shape;89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0" y="0"/>
            <a:ext cx="5809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CA"/>
              <a:t>IMAGES GÉNÉRÉE SUR DREAM</a:t>
            </a:r>
            <a:endParaRPr/>
          </a:p>
        </p:txBody>
      </p:sp>
      <p:sp>
        <p:nvSpPr>
          <p:cNvPr id="95" name="Google Shape;95;p6"/>
          <p:cNvSpPr txBox="1"/>
          <p:nvPr>
            <p:ph idx="1" type="body"/>
          </p:nvPr>
        </p:nvSpPr>
        <p:spPr>
          <a:xfrm>
            <a:off x="1257300" y="400050"/>
            <a:ext cx="66735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 Medium"/>
              <a:buAutoNum type="arabicPeriod"/>
            </a:pP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Aller sur </a:t>
            </a:r>
            <a:r>
              <a:rPr lang="fr-CA" sz="1400" u="sng">
                <a:solidFill>
                  <a:schemeClr val="hlink"/>
                </a:solidFill>
                <a:latin typeface="Ubuntu Medium"/>
                <a:ea typeface="Ubuntu Medium"/>
                <a:cs typeface="Ubuntu Medium"/>
                <a:sym typeface="Ubuntu Medium"/>
                <a:hlinkClick r:id="rId3"/>
              </a:rPr>
              <a:t>Dream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 Medium"/>
              <a:buAutoNum type="arabicPeriod"/>
            </a:pP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Générer une image par dé, choisir un style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 Medium"/>
              <a:buAutoNum type="arabicPeriod"/>
            </a:pP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Coller les résultats des 3 images retenues en précisant le style choisi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1282913" y="1246978"/>
            <a:ext cx="1901100" cy="328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3621442" y="1246978"/>
            <a:ext cx="1901100" cy="328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5959972" y="1246978"/>
            <a:ext cx="1901100" cy="328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1282938" y="4059750"/>
            <a:ext cx="190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Style: Realistic</a:t>
            </a:r>
            <a:endParaRPr b="0" i="0" sz="14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3621450" y="4059750"/>
            <a:ext cx="190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Style: Realistic</a:t>
            </a:r>
            <a:endParaRPr b="0" i="0" sz="14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5959988" y="4059750"/>
            <a:ext cx="190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Style: Realistic</a:t>
            </a:r>
            <a:endParaRPr b="0" i="0" sz="14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2" name="Google Shape;10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6237" y="1326512"/>
            <a:ext cx="1654476" cy="270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3283" y="1326524"/>
            <a:ext cx="1654476" cy="270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44763" y="1326512"/>
            <a:ext cx="1654476" cy="27022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 txBox="1"/>
          <p:nvPr>
            <p:ph idx="1" type="body"/>
          </p:nvPr>
        </p:nvSpPr>
        <p:spPr>
          <a:xfrm>
            <a:off x="5959988" y="326850"/>
            <a:ext cx="176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fr-CA" sz="2600">
                <a:solidFill>
                  <a:srgbClr val="0069BF"/>
                </a:solidFill>
                <a:highlight>
                  <a:schemeClr val="accent6"/>
                </a:highlight>
                <a:latin typeface="Ubuntu Medium"/>
                <a:ea typeface="Ubuntu Medium"/>
                <a:cs typeface="Ubuntu Medium"/>
                <a:sym typeface="Ubuntu Medium"/>
              </a:rPr>
              <a:t>EXEMPLE</a:t>
            </a:r>
            <a:endParaRPr sz="2600">
              <a:solidFill>
                <a:srgbClr val="0069BF"/>
              </a:solidFill>
              <a:highlight>
                <a:schemeClr val="accent6"/>
              </a:highlight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7" name="Google Shape;107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type="title"/>
          </p:nvPr>
        </p:nvSpPr>
        <p:spPr>
          <a:xfrm>
            <a:off x="0" y="0"/>
            <a:ext cx="5809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CA"/>
              <a:t>IMAGES GÉNÉRÉE SUR DREAM</a:t>
            </a:r>
            <a:endParaRPr/>
          </a:p>
        </p:txBody>
      </p:sp>
      <p:sp>
        <p:nvSpPr>
          <p:cNvPr id="113" name="Google Shape;113;p7"/>
          <p:cNvSpPr txBox="1"/>
          <p:nvPr>
            <p:ph idx="1" type="body"/>
          </p:nvPr>
        </p:nvSpPr>
        <p:spPr>
          <a:xfrm>
            <a:off x="1257300" y="400050"/>
            <a:ext cx="66735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 Medium"/>
              <a:buAutoNum type="arabicPeriod"/>
            </a:pP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Aller sur </a:t>
            </a:r>
            <a:r>
              <a:rPr lang="fr-CA" sz="1400" u="sng">
                <a:solidFill>
                  <a:schemeClr val="hlink"/>
                </a:solidFill>
                <a:latin typeface="Ubuntu Medium"/>
                <a:ea typeface="Ubuntu Medium"/>
                <a:cs typeface="Ubuntu Medium"/>
                <a:sym typeface="Ubuntu Medium"/>
                <a:hlinkClick r:id="rId3"/>
              </a:rPr>
              <a:t>Dream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 Medium"/>
              <a:buAutoNum type="arabicPeriod"/>
            </a:pP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Générer une image par dé, choisir un style</a:t>
            </a:r>
            <a:endParaRPr sz="14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 Medium"/>
              <a:buAutoNum type="arabicPeriod"/>
            </a:pPr>
            <a:r>
              <a:rPr lang="fr-CA" sz="14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Coller les résultats des 3 images retenues en précisant le style choisi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1282913" y="1246978"/>
            <a:ext cx="1901100" cy="328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3621442" y="1246978"/>
            <a:ext cx="1901100" cy="328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5959972" y="1246978"/>
            <a:ext cx="1901100" cy="328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1282938" y="4059750"/>
            <a:ext cx="190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Style: </a:t>
            </a:r>
            <a:endParaRPr b="0" i="0" sz="14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3621450" y="4059750"/>
            <a:ext cx="190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Style: </a:t>
            </a:r>
            <a:endParaRPr b="0" i="0" sz="14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5959988" y="4059750"/>
            <a:ext cx="190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Style: </a:t>
            </a:r>
            <a:endParaRPr b="0" i="0" sz="14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>
            <p:ph type="title"/>
          </p:nvPr>
        </p:nvSpPr>
        <p:spPr>
          <a:xfrm>
            <a:off x="0" y="0"/>
            <a:ext cx="644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CA"/>
              <a:t>COLLAGE DADA</a:t>
            </a:r>
            <a:endParaRPr/>
          </a:p>
        </p:txBody>
      </p:sp>
      <p:sp>
        <p:nvSpPr>
          <p:cNvPr id="127" name="Google Shape;127;p8"/>
          <p:cNvSpPr txBox="1"/>
          <p:nvPr>
            <p:ph idx="1" type="body"/>
          </p:nvPr>
        </p:nvSpPr>
        <p:spPr>
          <a:xfrm>
            <a:off x="292225" y="504850"/>
            <a:ext cx="54624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Aller sur </a:t>
            </a:r>
            <a:r>
              <a:rPr lang="fr-CA" sz="1400" u="sng">
                <a:solidFill>
                  <a:schemeClr val="hlink"/>
                </a:solidFill>
                <a:latin typeface="Ubuntu Medium"/>
                <a:ea typeface="Ubuntu Medium"/>
                <a:cs typeface="Ubuntu Medium"/>
                <a:sym typeface="Ubuntu Medium"/>
                <a:hlinkClick r:id="rId3"/>
              </a:rPr>
              <a:t>Artbreeder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Trouver 3 phrases différentes de prompt pour Artbreeder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 Medium"/>
              <a:buAutoNum type="arabicPeriod"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Enregistrer chaque résultat 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28" name="Google Shape;128;p8"/>
          <p:cNvSpPr txBox="1"/>
          <p:nvPr/>
        </p:nvSpPr>
        <p:spPr>
          <a:xfrm>
            <a:off x="6176575" y="657600"/>
            <a:ext cx="118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sng" cap="none" strike="noStrike">
                <a:solidFill>
                  <a:srgbClr val="0069BF"/>
                </a:solidFill>
                <a:latin typeface="Ubuntu Medium"/>
                <a:ea typeface="Ubuntu Medium"/>
                <a:cs typeface="Ubuntu Medium"/>
                <a:sym typeface="Ubuntu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 sur Artbreeder</a:t>
            </a:r>
            <a:endParaRPr b="0" i="0" sz="1400" u="none" cap="none" strike="noStrike">
              <a:solidFill>
                <a:srgbClr val="0069B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129" name="Google Shape;12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73026" y="572701"/>
            <a:ext cx="785398" cy="78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 txBox="1"/>
          <p:nvPr>
            <p:ph idx="1" type="body"/>
          </p:nvPr>
        </p:nvSpPr>
        <p:spPr>
          <a:xfrm>
            <a:off x="3795900" y="87000"/>
            <a:ext cx="176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fr-CA" sz="2600">
                <a:solidFill>
                  <a:srgbClr val="0069BF"/>
                </a:solidFill>
                <a:highlight>
                  <a:schemeClr val="accent6"/>
                </a:highlight>
                <a:latin typeface="Ubuntu Medium"/>
                <a:ea typeface="Ubuntu Medium"/>
                <a:cs typeface="Ubuntu Medium"/>
                <a:sym typeface="Ubuntu Medium"/>
              </a:rPr>
              <a:t>EXEMPLE</a:t>
            </a:r>
            <a:endParaRPr sz="2600">
              <a:solidFill>
                <a:srgbClr val="0069BF"/>
              </a:solidFill>
              <a:highlight>
                <a:schemeClr val="accent6"/>
              </a:highlight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7138" y="1993875"/>
            <a:ext cx="3873501" cy="271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93363" y="1993875"/>
            <a:ext cx="3873501" cy="2711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292225" y="1442725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7142"/>
              <a:buNone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PROMPT : Cheval montant un extincteur à feu qui porte un chapeau de jumelles en métal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34" name="Google Shape;134;p8"/>
          <p:cNvSpPr txBox="1"/>
          <p:nvPr>
            <p:ph idx="1" type="body"/>
          </p:nvPr>
        </p:nvSpPr>
        <p:spPr>
          <a:xfrm>
            <a:off x="4687975" y="1442713"/>
            <a:ext cx="4158300" cy="3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7142"/>
              <a:buNone/>
            </a:pPr>
            <a:r>
              <a:rPr lang="fr-CA" sz="1400">
                <a:latin typeface="Ubuntu Medium"/>
                <a:ea typeface="Ubuntu Medium"/>
                <a:cs typeface="Ubuntu Medium"/>
                <a:sym typeface="Ubuntu Medium"/>
              </a:rPr>
              <a:t>CHOIX : C’est mon choix final parce que c’est la seule image qui a de la fumée et je trouve que ça ajoute un élément intéressant.</a:t>
            </a:r>
            <a:endParaRPr sz="1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6" name="Google Shape;136;p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>
            <p:ph type="title"/>
          </p:nvPr>
        </p:nvSpPr>
        <p:spPr>
          <a:xfrm>
            <a:off x="1257300" y="1207025"/>
            <a:ext cx="644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520"/>
              <a:t>Important!</a:t>
            </a:r>
            <a:endParaRPr sz="3520"/>
          </a:p>
        </p:txBody>
      </p:sp>
      <p:sp>
        <p:nvSpPr>
          <p:cNvPr id="142" name="Google Shape;142;p9"/>
          <p:cNvSpPr txBox="1"/>
          <p:nvPr>
            <p:ph idx="1" type="body"/>
          </p:nvPr>
        </p:nvSpPr>
        <p:spPr>
          <a:xfrm>
            <a:off x="1257300" y="2000250"/>
            <a:ext cx="66735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900"/>
              <a:buNone/>
            </a:pPr>
            <a:r>
              <a:rPr lang="fr-CA" sz="2800"/>
              <a:t>Travailler chaque collage dans un onglet différent afin d’y avoir accès pour la phase de séparation.</a:t>
            </a:r>
            <a:endParaRPr sz="2800"/>
          </a:p>
        </p:txBody>
      </p:sp>
      <p:sp>
        <p:nvSpPr>
          <p:cNvPr id="143" name="Google Shape;143;p9"/>
          <p:cNvSpPr txBox="1"/>
          <p:nvPr/>
        </p:nvSpPr>
        <p:spPr>
          <a:xfrm>
            <a:off x="1412625" y="4844325"/>
            <a:ext cx="710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Dynamique de création et collage dada avec une IA 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© 2023 par </a:t>
            </a:r>
            <a:r>
              <a:rPr lang="fr-CA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National du domaine des Arts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sous licence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4" name="Google Shape;144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0288" y="4865625"/>
            <a:ext cx="658400" cy="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