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Ubuntu Light"/>
      <p:regular r:id="rId28"/>
      <p:bold r:id="rId29"/>
      <p:italic r:id="rId30"/>
      <p:boldItalic r:id="rId31"/>
    </p:embeddedFont>
    <p:embeddedFont>
      <p:font typeface="Ubuntu"/>
      <p:regular r:id="rId32"/>
      <p:bold r:id="rId33"/>
      <p:italic r:id="rId34"/>
      <p:boldItalic r:id="rId35"/>
    </p:embeddedFont>
    <p:embeddedFont>
      <p:font typeface="Lato Light"/>
      <p:regular r:id="rId36"/>
      <p:bold r:id="rId37"/>
      <p:italic r:id="rId38"/>
      <p:boldItalic r:id="rId39"/>
    </p:embeddedFont>
    <p:embeddedFont>
      <p:font typeface="Roboto Slab Regular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SlabRegular-regular.fntdata"/><Relationship Id="rId20" Type="http://schemas.openxmlformats.org/officeDocument/2006/relationships/slide" Target="slides/slide15.xml"/><Relationship Id="rId41" Type="http://schemas.openxmlformats.org/officeDocument/2006/relationships/font" Target="fonts/RobotoSlabRegular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UbuntuLight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buntu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buntuLight-boldItalic.fntdata"/><Relationship Id="rId30" Type="http://schemas.openxmlformats.org/officeDocument/2006/relationships/font" Target="fonts/UbuntuLight-italic.fntdata"/><Relationship Id="rId11" Type="http://schemas.openxmlformats.org/officeDocument/2006/relationships/slide" Target="slides/slide6.xml"/><Relationship Id="rId33" Type="http://schemas.openxmlformats.org/officeDocument/2006/relationships/font" Target="fonts/Ubuntu-bold.fntdata"/><Relationship Id="rId10" Type="http://schemas.openxmlformats.org/officeDocument/2006/relationships/slide" Target="slides/slide5.xml"/><Relationship Id="rId32" Type="http://schemas.openxmlformats.org/officeDocument/2006/relationships/font" Target="fonts/Ubuntu-regular.fntdata"/><Relationship Id="rId13" Type="http://schemas.openxmlformats.org/officeDocument/2006/relationships/slide" Target="slides/slide8.xml"/><Relationship Id="rId35" Type="http://schemas.openxmlformats.org/officeDocument/2006/relationships/font" Target="fonts/Ubuntu-boldItalic.fntdata"/><Relationship Id="rId12" Type="http://schemas.openxmlformats.org/officeDocument/2006/relationships/slide" Target="slides/slide7.xml"/><Relationship Id="rId34" Type="http://schemas.openxmlformats.org/officeDocument/2006/relationships/font" Target="fonts/Ubuntu-italic.fntdata"/><Relationship Id="rId15" Type="http://schemas.openxmlformats.org/officeDocument/2006/relationships/slide" Target="slides/slide10.xml"/><Relationship Id="rId37" Type="http://schemas.openxmlformats.org/officeDocument/2006/relationships/font" Target="fonts/LatoLight-bold.fntdata"/><Relationship Id="rId14" Type="http://schemas.openxmlformats.org/officeDocument/2006/relationships/slide" Target="slides/slide9.xml"/><Relationship Id="rId36" Type="http://schemas.openxmlformats.org/officeDocument/2006/relationships/font" Target="fonts/LatoLight-regular.fntdata"/><Relationship Id="rId17" Type="http://schemas.openxmlformats.org/officeDocument/2006/relationships/slide" Target="slides/slide12.xml"/><Relationship Id="rId39" Type="http://schemas.openxmlformats.org/officeDocument/2006/relationships/font" Target="fonts/LatoLight-boldItalic.fntdata"/><Relationship Id="rId16" Type="http://schemas.openxmlformats.org/officeDocument/2006/relationships/slide" Target="slides/slide11.xml"/><Relationship Id="rId38" Type="http://schemas.openxmlformats.org/officeDocument/2006/relationships/font" Target="fonts/LatoLigh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b3c9d4f7f7_1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b3c9d4f7f7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b3c9d4f7f7_1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b3c9d4f7f7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b3c9d4f7f7_1_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b3c9d4f7f7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b3c9d4f7f7_1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b3c9d4f7f7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b3c9d4f7f7_1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b3c9d4f7f7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b3c9d4f7f7_1_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b3c9d4f7f7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b3c9d4f7f7_1_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b3c9d4f7f7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b3c9d4f7f7_1_1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b3c9d4f7f7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b3c9d4f7f7_1_1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b3c9d4f7f7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b3c9d4f7f7_1_1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b3c9d4f7f7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b3c9d4f7f7_1_1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b3c9d4f7f7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b3c9d4f7f7_1_1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b3c9d4f7f7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3c9d4f7f7_1_1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3c9d4f7f7_1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3c9d4f7f7_1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b3c9d4f7f7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b3c9d4f7f7_1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b3c9d4f7f7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b3c9d4f7f7_1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b3c9d4f7f7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b3c9d4f7f7_1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b3c9d4f7f7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b3c9d4f7f7_1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b3c9d4f7f7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b3c9d4f7f7_1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b3c9d4f7f7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426797"/>
            <a:ext cx="9144000" cy="12165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Ubuntu Light"/>
              <a:buNone/>
              <a:defRPr sz="3600"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2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fmla="val 7929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1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9" name="Google Shape;219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20" name="Google Shape;220;p1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Google Shape;222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23" name="Google Shape;223;p1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" name="Google Shape;231;p1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Aqua">
  <p:cSld name="BLANK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2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" name="Google Shape;247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48" name="Google Shape;248;p12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" name="Google Shape;250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51" name="Google Shape;251;p1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" name="Google Shape;259;p1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Yellow">
  <p:cSld name="BLANK_1_1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3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5" name="Google Shape;275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76" name="Google Shape;276;p13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" name="Google Shape;278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79" name="Google Shape;279;p1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7" name="Google Shape;287;p1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Magenta">
  <p:cSld name="BLANK_1_1_1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4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C40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2" name="Google Shape;302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03" name="Google Shape;303;p1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Google Shape;305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06" name="Google Shape;306;p1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4" name="Google Shape;314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136211" y="-1136220"/>
            <a:ext cx="6876451" cy="914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A6BC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 txBox="1"/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Ubuntu Light"/>
              <a:buNone/>
              <a:defRPr sz="3000">
                <a:solidFill>
                  <a:schemeClr val="accent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Ubuntu Light"/>
              <a:buNone/>
              <a:defRPr>
                <a:solidFill>
                  <a:schemeClr val="accen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8327788" y="4664713"/>
            <a:ext cx="382244" cy="38224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46" name="Google Shape;46;p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" name="Google Shape;48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49" name="Google Shape;49;p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4"/>
          <p:cNvSpPr txBox="1"/>
          <p:nvPr>
            <p:ph idx="1" type="body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0"/>
            </a:lvl1pPr>
            <a:lvl2pPr indent="-419100" lvl="1" marL="9144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i="1" sz="3000"/>
            </a:lvl2pPr>
            <a:lvl3pPr indent="-419100" lvl="2" marL="13716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i="1" sz="3000"/>
            </a:lvl3pPr>
            <a:lvl4pPr indent="-419100" lvl="3" marL="18288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4pPr>
            <a:lvl5pPr indent="-419100" lvl="4" marL="22860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5pPr>
            <a:lvl6pPr indent="-419100" lvl="5" marL="27432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6pPr>
            <a:lvl7pPr indent="-419100" lvl="6" marL="32004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7pPr>
            <a:lvl8pPr indent="-419100" lvl="7" marL="36576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8pPr>
            <a:lvl9pPr indent="-419100" lvl="8" marL="41148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i="1" sz="3000"/>
            </a:lvl9pPr>
          </a:lstStyle>
          <a:p/>
        </p:txBody>
      </p:sp>
      <p:sp>
        <p:nvSpPr>
          <p:cNvPr id="58" name="Google Shape;58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</a:rPr>
              <a:t>“</a:t>
            </a:r>
            <a:endParaRPr b="1" sz="9600">
              <a:solidFill>
                <a:srgbClr val="FFFFFF"/>
              </a:solidFill>
            </a:endParaRPr>
          </a:p>
        </p:txBody>
      </p:sp>
      <p:sp>
        <p:nvSpPr>
          <p:cNvPr id="59" name="Google Shape;59;p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" name="Google Shape;75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76" name="Google Shape;76;p5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" name="Google Shape;78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79" name="Google Shape;79;p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5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8" name="Google Shape;88;p5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/>
        </p:txBody>
      </p:sp>
      <p:sp>
        <p:nvSpPr>
          <p:cNvPr id="89" name="Google Shape;89;p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135288" y="-1135295"/>
            <a:ext cx="6870800" cy="914137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2830925" y="1200150"/>
            <a:ext cx="53403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Font typeface="Ubuntu Light"/>
              <a:buChar char="○"/>
              <a:defRPr sz="1800">
                <a:latin typeface="Ubuntu Light"/>
                <a:ea typeface="Ubuntu Light"/>
                <a:cs typeface="Ubuntu Light"/>
                <a:sym typeface="Ubuntu Light"/>
              </a:defRPr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8271269" y="4329621"/>
            <a:ext cx="774600" cy="774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135288" y="-1135295"/>
            <a:ext cx="6870800" cy="914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Ubuntu Light"/>
              <a:buNone/>
              <a:defRPr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9" name="Google Shape;119;p7"/>
          <p:cNvSpPr txBox="1"/>
          <p:nvPr>
            <p:ph idx="1" type="body"/>
          </p:nvPr>
        </p:nvSpPr>
        <p:spPr>
          <a:xfrm>
            <a:off x="2683000" y="1428750"/>
            <a:ext cx="55590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Font typeface="Ubuntu Light"/>
              <a:buChar char="○"/>
              <a:defRPr sz="1300">
                <a:latin typeface="Ubuntu Light"/>
                <a:ea typeface="Ubuntu Light"/>
                <a:cs typeface="Ubuntu Light"/>
                <a:sym typeface="Ubuntu Light"/>
              </a:defRPr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20" name="Google Shape;120;p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" name="Google Shape;136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37" name="Google Shape;137;p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Google Shape;139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0" name="Google Shape;140;p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8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9" name="Google Shape;149;p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8327788" y="626113"/>
            <a:ext cx="382244" cy="38224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" name="Google Shape;161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162" name="Google Shape;162;p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9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65" name="Google Shape;165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" name="Google Shape;166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167" name="Google Shape;167;p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" name="Google Shape;175;p9"/>
          <p:cNvSpPr txBox="1"/>
          <p:nvPr>
            <p:ph idx="12" type="sldNum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0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1" name="Google Shape;191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92" name="Google Shape;192;p1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" name="Google Shape;194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195" name="Google Shape;195;p1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" name="Google Shape;203;p1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n.wikipedia.org/wiki/Cultural_identity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ledevoir.com/lire/571629/la-necessaire-reparation-derriere-les-debats-sur-l-appropriation-culturelle" TargetMode="External"/><Relationship Id="rId4" Type="http://schemas.openxmlformats.org/officeDocument/2006/relationships/hyperlink" Target="http://www.apple.com/ca/fr" TargetMode="External"/><Relationship Id="rId5" Type="http://schemas.openxmlformats.org/officeDocument/2006/relationships/hyperlink" Target="https://fb.watch/2QtyMW1VsM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lanadeehaynes.tumblr.com/" TargetMode="External"/><Relationship Id="rId4" Type="http://schemas.openxmlformats.org/officeDocument/2006/relationships/hyperlink" Target="https://www.pinterest.ca/RECITARTS/alana-dee/" TargetMode="External"/><Relationship Id="rId5" Type="http://schemas.openxmlformats.org/officeDocument/2006/relationships/hyperlink" Target="https://www.youtube.com/watch?v=qu1CPqFCC0Q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pinterest.ca/RECITARTS/motifs-culturels/" TargetMode="External"/><Relationship Id="rId4" Type="http://schemas.openxmlformats.org/officeDocument/2006/relationships/hyperlink" Target="https://www.pinterest.ca/RECITARTS/tatouages-culturels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view.genial.ly/5fe1f876d6659f0d85e4ceec/learning-experience-challenges-genially-sans-titr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youtu.be/McA4HmrIJFQ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apps.apple.com/us/app/autodesk-sketchbook/id883738213" TargetMode="External"/><Relationship Id="rId4" Type="http://schemas.openxmlformats.org/officeDocument/2006/relationships/hyperlink" Target="https://apps.apple.com/ca/app/brushes-redux/id932089074" TargetMode="External"/><Relationship Id="rId5" Type="http://schemas.openxmlformats.org/officeDocument/2006/relationships/hyperlink" Target="https://apps.apple.com/ca/app/brushes-redux/id932089074" TargetMode="External"/><Relationship Id="rId6" Type="http://schemas.openxmlformats.org/officeDocument/2006/relationships/hyperlink" Target="https://apps.apple.com/ca/app/procreate/id425073498" TargetMode="External"/><Relationship Id="rId7" Type="http://schemas.openxmlformats.org/officeDocument/2006/relationships/hyperlink" Target="https://apps.apple.com/ca/app/procreate/id42507349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apps.apple.com/us/app/ar-makr/id1434081130" TargetMode="External"/><Relationship Id="rId4" Type="http://schemas.openxmlformats.org/officeDocument/2006/relationships/hyperlink" Target="https://apps.apple.com/us/app/ar-makr/id1434081130" TargetMode="External"/><Relationship Id="rId5" Type="http://schemas.openxmlformats.org/officeDocument/2006/relationships/hyperlink" Target="https://apps.apple.com/us/app/adobe-aero/id1401748913" TargetMode="External"/><Relationship Id="rId6" Type="http://schemas.openxmlformats.org/officeDocument/2006/relationships/hyperlink" Target="https://apps.apple.com/us/app/adobe-aero/id1401748913" TargetMode="External"/><Relationship Id="rId7" Type="http://schemas.openxmlformats.org/officeDocument/2006/relationships/hyperlink" Target="https://apps.apple.com/ca/app/imovie/id377298193" TargetMode="External"/><Relationship Id="rId8" Type="http://schemas.openxmlformats.org/officeDocument/2006/relationships/hyperlink" Target="https://apps.apple.com/ca/app/imovie/id377298193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akelet.com/i/invite?code=0eb42e4" TargetMode="External"/><Relationship Id="rId4" Type="http://schemas.openxmlformats.org/officeDocument/2006/relationships/hyperlink" Target="https://wakelet.com/i/invite?code=0eb42e4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SERVICENATIONAL@RECITARTS.C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ompetencenumerique.ca/fr/pages/about-u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pinterest.ca/RECITARTS/motifs-culturels/" TargetMode="External"/><Relationship Id="rId4" Type="http://schemas.openxmlformats.org/officeDocument/2006/relationships/hyperlink" Target="https://www.pinterest.ca/RECITARTS/tatouages-culturels/" TargetMode="External"/><Relationship Id="rId5" Type="http://schemas.openxmlformats.org/officeDocument/2006/relationships/hyperlink" Target="https://www.pinterest.ca/RECITARTS/alana-dee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 txBox="1"/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MÉMOIRE</a:t>
            </a:r>
            <a:endParaRPr b="1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MOTIFS</a:t>
            </a:r>
            <a:endParaRPr b="1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Égoportrait symbolique en réalité augmentée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4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DÉFINITION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81" name="Google Shape;381;p2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2" name="Google Shape;382;p24"/>
          <p:cNvSpPr txBox="1"/>
          <p:nvPr>
            <p:ph idx="1" type="body"/>
          </p:nvPr>
        </p:nvSpPr>
        <p:spPr>
          <a:xfrm>
            <a:off x="2683000" y="1428750"/>
            <a:ext cx="57474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D5156"/>
                </a:solidFill>
                <a:latin typeface="Ubuntu"/>
                <a:ea typeface="Ubuntu"/>
                <a:cs typeface="Ubuntu"/>
                <a:sym typeface="Ubuntu"/>
              </a:rPr>
              <a:t>L’IDENTITÉ CULTURELLE</a:t>
            </a:r>
            <a:endParaRPr b="1" sz="1600">
              <a:solidFill>
                <a:srgbClr val="4D515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4D5156"/>
                </a:solidFill>
                <a:latin typeface="Ubuntu"/>
                <a:ea typeface="Ubuntu"/>
                <a:cs typeface="Ubuntu"/>
                <a:sym typeface="Ubuntu"/>
              </a:rPr>
              <a:t>L'identité culturelle est l'identité d'appartenance à un groupe. Il fait partie de la conception et de la perception de soi d'une personne et est lié à la nationalité, l'ethnie, la religion, la classe sociale, la génération, la localité ou tout type de groupe social qui a sa propre culture distincte. </a:t>
            </a:r>
            <a:r>
              <a:rPr lang="en" sz="1600">
                <a:solidFill>
                  <a:srgbClr val="FC4540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Wikipédia (anglais)</a:t>
            </a:r>
            <a:endParaRPr sz="1600">
              <a:solidFill>
                <a:srgbClr val="FC454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5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RESSOURCES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88" name="Google Shape;388;p2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9" name="Google Shape;389;p25"/>
          <p:cNvSpPr txBox="1"/>
          <p:nvPr>
            <p:ph idx="1" type="body"/>
          </p:nvPr>
        </p:nvSpPr>
        <p:spPr>
          <a:xfrm>
            <a:off x="2683000" y="1428750"/>
            <a:ext cx="57474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4A5C65"/>
                </a:solidFill>
                <a:latin typeface="Ubuntu"/>
                <a:ea typeface="Ubuntu"/>
                <a:cs typeface="Ubuntu"/>
                <a:sym typeface="Ubuntu"/>
              </a:rPr>
              <a:t>L’APPROPRIATION CULTURELLE</a:t>
            </a:r>
            <a:endParaRPr b="1" sz="2200">
              <a:solidFill>
                <a:srgbClr val="4A5C6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C4540"/>
              </a:buClr>
              <a:buSzPts val="2200"/>
              <a:buFont typeface="Ubuntu"/>
              <a:buChar char="○"/>
            </a:pPr>
            <a:r>
              <a:rPr lang="en" sz="2200" u="sng">
                <a:solidFill>
                  <a:srgbClr val="FC4540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 Devoir</a:t>
            </a:r>
            <a:endParaRPr sz="2200" u="sng">
              <a:solidFill>
                <a:srgbClr val="FC454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C4540"/>
              </a:buClr>
              <a:buSzPts val="2200"/>
              <a:buFont typeface="Ubuntu"/>
              <a:buChar char="○"/>
            </a:pPr>
            <a:r>
              <a:rPr lang="en" sz="2200" u="sng">
                <a:solidFill>
                  <a:srgbClr val="FC4540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ICI PREMIÈRE</a:t>
            </a:r>
            <a:endParaRPr sz="2200" u="sng">
              <a:solidFill>
                <a:srgbClr val="FC454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C4540"/>
              </a:buClr>
              <a:buSzPts val="2200"/>
              <a:buFont typeface="Ubuntu"/>
              <a:buChar char="○"/>
            </a:pPr>
            <a:r>
              <a:rPr lang="en" sz="2200" u="sng">
                <a:solidFill>
                  <a:srgbClr val="FC4540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Documentaire Touche pas à ma culture</a:t>
            </a:r>
            <a:endParaRPr sz="2200">
              <a:solidFill>
                <a:srgbClr val="FC454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6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RESSOURCES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5" name="Google Shape;395;p2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6" name="Google Shape;396;p26"/>
          <p:cNvSpPr txBox="1"/>
          <p:nvPr>
            <p:ph idx="1" type="body"/>
          </p:nvPr>
        </p:nvSpPr>
        <p:spPr>
          <a:xfrm>
            <a:off x="2683000" y="1428750"/>
            <a:ext cx="57474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4A5C65"/>
                </a:solidFill>
                <a:latin typeface="Ubuntu"/>
                <a:ea typeface="Ubuntu"/>
                <a:cs typeface="Ubuntu"/>
                <a:sym typeface="Ubuntu"/>
              </a:rPr>
              <a:t>ALANA DEE HAYNES</a:t>
            </a:r>
            <a:endParaRPr b="1" sz="2200">
              <a:solidFill>
                <a:srgbClr val="4A5C6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C4540"/>
              </a:buClr>
              <a:buSzPts val="2200"/>
              <a:buFont typeface="Ubuntu"/>
              <a:buChar char="○"/>
            </a:pPr>
            <a:r>
              <a:rPr lang="en" sz="2200" u="sng">
                <a:solidFill>
                  <a:srgbClr val="FC4540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Site de l’artiste</a:t>
            </a:r>
            <a:endParaRPr sz="2200" u="sng">
              <a:solidFill>
                <a:srgbClr val="FC454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C4540"/>
              </a:buClr>
              <a:buSzPts val="2200"/>
              <a:buFont typeface="Ubuntu"/>
              <a:buChar char="○"/>
            </a:pPr>
            <a:r>
              <a:rPr lang="en" sz="2200" u="sng">
                <a:solidFill>
                  <a:srgbClr val="FC4540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Tableau d’affichage</a:t>
            </a:r>
            <a:endParaRPr sz="2200" u="sng">
              <a:solidFill>
                <a:srgbClr val="FC454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C4540"/>
              </a:buClr>
              <a:buSzPts val="2200"/>
              <a:buFont typeface="Ubuntu"/>
              <a:buChar char="○"/>
            </a:pPr>
            <a:r>
              <a:rPr lang="en" sz="2200" u="sng">
                <a:solidFill>
                  <a:srgbClr val="FC4540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Capsule vidéo</a:t>
            </a:r>
            <a:endParaRPr sz="2200">
              <a:solidFill>
                <a:srgbClr val="FC454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7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RESSOURCES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02" name="Google Shape;402;p2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Google Shape;403;p27"/>
          <p:cNvSpPr txBox="1"/>
          <p:nvPr>
            <p:ph idx="1" type="body"/>
          </p:nvPr>
        </p:nvSpPr>
        <p:spPr>
          <a:xfrm>
            <a:off x="2683000" y="1428750"/>
            <a:ext cx="57474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4A5C65"/>
                </a:solidFill>
                <a:latin typeface="Ubuntu"/>
                <a:ea typeface="Ubuntu"/>
                <a:cs typeface="Ubuntu"/>
                <a:sym typeface="Ubuntu"/>
              </a:rPr>
              <a:t>TATOUAGES ET MOTIFS CULTURELS</a:t>
            </a:r>
            <a:endParaRPr b="1" sz="2200">
              <a:solidFill>
                <a:srgbClr val="4A5C6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FC4540"/>
              </a:buClr>
              <a:buSzPts val="2200"/>
              <a:buFont typeface="Ubuntu"/>
              <a:buChar char="○"/>
            </a:pPr>
            <a:r>
              <a:rPr lang="en" sz="2200" u="sng">
                <a:solidFill>
                  <a:srgbClr val="FC4540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Motifs culturels</a:t>
            </a:r>
            <a:endParaRPr sz="2200" u="sng">
              <a:solidFill>
                <a:srgbClr val="FC454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C4540"/>
              </a:buClr>
              <a:buSzPts val="2200"/>
              <a:buFont typeface="Ubuntu"/>
              <a:buChar char="○"/>
            </a:pPr>
            <a:r>
              <a:rPr lang="en" sz="2200" u="sng">
                <a:solidFill>
                  <a:srgbClr val="FC4540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Tatouages culturels</a:t>
            </a:r>
            <a:endParaRPr sz="2200" u="sng">
              <a:solidFill>
                <a:srgbClr val="FC454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20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rgbClr val="FC454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8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ACTIVITÉ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09" name="Google Shape;409;p28"/>
          <p:cNvSpPr txBox="1"/>
          <p:nvPr>
            <p:ph idx="1" type="body"/>
          </p:nvPr>
        </p:nvSpPr>
        <p:spPr>
          <a:xfrm>
            <a:off x="2830925" y="1200150"/>
            <a:ext cx="53403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4A5C65"/>
                </a:solidFill>
              </a:rPr>
              <a:t>À l’aide du carnet de traces, apprécier une oeuvre d’</a:t>
            </a:r>
            <a:r>
              <a:rPr b="1" lang="en" sz="2200" u="sng">
                <a:solidFill>
                  <a:srgbClr val="FC4540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ALANA DEE HAYNES  à partir de cette activité interactive en ligne</a:t>
            </a:r>
            <a:r>
              <a:rPr b="1" lang="en" sz="2200" u="sng">
                <a:solidFill>
                  <a:srgbClr val="FC4540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b="1" sz="2200" u="sng">
              <a:solidFill>
                <a:srgbClr val="FC454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A5C6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A5C6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200">
              <a:solidFill>
                <a:srgbClr val="4A5C65"/>
              </a:solidFill>
            </a:endParaRPr>
          </a:p>
        </p:txBody>
      </p:sp>
      <p:sp>
        <p:nvSpPr>
          <p:cNvPr id="410" name="Google Shape;410;p2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9"/>
          <p:cNvSpPr txBox="1"/>
          <p:nvPr>
            <p:ph type="ctrTitle"/>
          </p:nvPr>
        </p:nvSpPr>
        <p:spPr>
          <a:xfrm>
            <a:off x="2735975" y="1406200"/>
            <a:ext cx="337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A5C65"/>
                </a:solidFill>
                <a:latin typeface="Ubuntu"/>
                <a:ea typeface="Ubuntu"/>
                <a:cs typeface="Ubuntu"/>
                <a:sym typeface="Ubuntu"/>
              </a:rPr>
              <a:t>2. CRÉER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16" name="Google Shape;416;p29"/>
          <p:cNvSpPr txBox="1"/>
          <p:nvPr>
            <p:ph idx="1" type="subTitle"/>
          </p:nvPr>
        </p:nvSpPr>
        <p:spPr>
          <a:xfrm>
            <a:off x="3036200" y="2663452"/>
            <a:ext cx="337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C4540"/>
              </a:buClr>
              <a:buSzPts val="1300"/>
              <a:buChar char="●"/>
            </a:pPr>
            <a:r>
              <a:rPr lang="en" sz="1300">
                <a:solidFill>
                  <a:srgbClr val="FC4540"/>
                </a:solidFill>
              </a:rPr>
              <a:t>Une photographie</a:t>
            </a:r>
            <a:endParaRPr sz="1300">
              <a:solidFill>
                <a:srgbClr val="FC454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C4540"/>
              </a:buClr>
              <a:buSzPts val="1300"/>
              <a:buChar char="●"/>
            </a:pPr>
            <a:r>
              <a:rPr lang="en" sz="1300">
                <a:solidFill>
                  <a:srgbClr val="FC4540"/>
                </a:solidFill>
              </a:rPr>
              <a:t>Une dessin</a:t>
            </a:r>
            <a:endParaRPr sz="1300">
              <a:solidFill>
                <a:srgbClr val="FC454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C4540"/>
              </a:buClr>
              <a:buSzPts val="1300"/>
              <a:buChar char="●"/>
            </a:pPr>
            <a:r>
              <a:rPr lang="en" sz="1300">
                <a:solidFill>
                  <a:srgbClr val="FC4540"/>
                </a:solidFill>
              </a:rPr>
              <a:t>Une réalité augmentée</a:t>
            </a:r>
            <a:endParaRPr sz="1300">
              <a:solidFill>
                <a:srgbClr val="FC454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0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OUVERTURE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2" name="Google Shape;422;p30"/>
          <p:cNvSpPr txBox="1"/>
          <p:nvPr>
            <p:ph idx="1" type="body"/>
          </p:nvPr>
        </p:nvSpPr>
        <p:spPr>
          <a:xfrm>
            <a:off x="2830925" y="1200150"/>
            <a:ext cx="53403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25450" lvl="0" marL="3429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Ubuntu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Choisir une musique qui a un lien pour vous avec une de vos identités culturelles. 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254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Ubuntu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Dans son carnet de traces, noter à quelles cultures on s’identifie. Ils peut y en avoir plusieurs. Exemple : pays, région, ethnie, langue, appartenance à un style musical, à un groupe social, à une génération, à un groupe sportif, à une communauté, à une religion, à une spiritualité, etc..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254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Ubuntu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Tout en écoutant la musique choisie, inventer et dessiner au moins 4 types de motifs qui symbolisent ses identités culturelles dans son carnet de traces. Noter la signification de chacune d’elle. 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t/>
            </a:r>
            <a:endParaRPr b="1" sz="1300" u="sng">
              <a:solidFill>
                <a:srgbClr val="FC454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3" name="Google Shape;423;p3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1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RESSOURCES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9" name="Google Shape;429;p3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0" name="Google Shape;430;p31"/>
          <p:cNvSpPr txBox="1"/>
          <p:nvPr>
            <p:ph idx="1" type="body"/>
          </p:nvPr>
        </p:nvSpPr>
        <p:spPr>
          <a:xfrm>
            <a:off x="2683000" y="1428750"/>
            <a:ext cx="57474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4A5C65"/>
                </a:solidFill>
                <a:latin typeface="Ubuntu"/>
                <a:ea typeface="Ubuntu"/>
                <a:cs typeface="Ubuntu"/>
                <a:sym typeface="Ubuntu"/>
              </a:rPr>
              <a:t>LE CADRAGE</a:t>
            </a:r>
            <a:endParaRPr b="1" sz="2200">
              <a:solidFill>
                <a:srgbClr val="4A5C6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6C6C6C"/>
              </a:buClr>
              <a:buSzPts val="2200"/>
              <a:buFont typeface="Arial"/>
              <a:buChar char="○"/>
            </a:pPr>
            <a:r>
              <a:rPr lang="en" sz="2200" u="sng">
                <a:solidFill>
                  <a:srgbClr val="FC464C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Capsule vidéo</a:t>
            </a:r>
            <a:endParaRPr sz="2200">
              <a:solidFill>
                <a:srgbClr val="6C6C6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200" u="sng">
              <a:solidFill>
                <a:srgbClr val="FC454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20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rgbClr val="FC454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2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ACTION PRODUCTIVE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6" name="Google Shape;436;p3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7" name="Google Shape;43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313" y="426313"/>
            <a:ext cx="5225575" cy="42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3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ACTION PRODUCTIVE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3" name="Google Shape;443;p33"/>
          <p:cNvSpPr txBox="1"/>
          <p:nvPr>
            <p:ph idx="1" type="body"/>
          </p:nvPr>
        </p:nvSpPr>
        <p:spPr>
          <a:xfrm>
            <a:off x="2830925" y="1200150"/>
            <a:ext cx="5340300" cy="3120300"/>
          </a:xfrm>
          <a:prstGeom prst="rect">
            <a:avLst/>
          </a:prstGeom>
        </p:spPr>
        <p:txBody>
          <a:bodyPr anchorCtr="0" anchor="t" bIns="91425" lIns="285750" spcFirstLastPara="1" rIns="91425" wrap="square" tIns="91425">
            <a:noAutofit/>
          </a:bodyPr>
          <a:lstStyle/>
          <a:p>
            <a:pPr indent="-3429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DÉFI # 1 •  PHOTO ET DESSIN </a:t>
            </a:r>
            <a:endParaRPr b="1"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115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Ubuntu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Prendre plusieurs égoportraits (selfies) en exploitant différents plans du langage multimédia. 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115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Ubuntu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Choisir le plus satisfaisant ou évocateur.Dans l’application de dessin choisi, (</a:t>
            </a:r>
            <a:r>
              <a:rPr lang="en" sz="1300" u="sng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SketchBook</a:t>
            </a:r>
            <a:r>
              <a:rPr lang="en" sz="1300" u="sng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00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,</a:t>
            </a:r>
            <a:r>
              <a:rPr lang="en" sz="1300">
                <a:solidFill>
                  <a:srgbClr val="FF0000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Brushes Redux</a:t>
            </a:r>
            <a:r>
              <a:rPr lang="en" sz="1300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,</a:t>
            </a:r>
            <a:r>
              <a:rPr lang="en" sz="1300">
                <a:solidFill>
                  <a:srgbClr val="FF0000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Procreate</a:t>
            </a: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) rendre l’égoportrait en noir et blanc. 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115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Ubuntu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Ajouter un calque par dessus la photos.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115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Ubuntu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Dessiner en ajoutant les motifs en noir et blanc qui représentent ses identités cultuelles.  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115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Ubuntu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Ajouter des calques au besoin.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115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Ubuntu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Sauvegarder l’image en format jpg dans la pellicule photo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28600" lvl="0" marL="0" rtl="0" algn="l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t/>
            </a:r>
            <a:endParaRPr b="1" sz="1300" u="sng">
              <a:solidFill>
                <a:srgbClr val="FC454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4" name="Google Shape;444;p3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PROPOSITION DE CRÉATION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26" name="Google Shape;326;p16"/>
          <p:cNvSpPr txBox="1"/>
          <p:nvPr>
            <p:ph idx="1" type="body"/>
          </p:nvPr>
        </p:nvSpPr>
        <p:spPr>
          <a:xfrm>
            <a:off x="2830925" y="1200150"/>
            <a:ext cx="53403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4A5C65"/>
                </a:solidFill>
              </a:rPr>
              <a:t>Réaliser un égoportrait qui révèle une partie de notre identité culturelle en exploitant les lignes et les motifs. Par la suite, cet égoportrait sera intégré à un espace de réalité augmentée.</a:t>
            </a:r>
            <a:endParaRPr b="1" sz="2200">
              <a:solidFill>
                <a:srgbClr val="4A5C6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A5C6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200">
              <a:solidFill>
                <a:srgbClr val="4A5C65"/>
              </a:solidFill>
            </a:endParaRPr>
          </a:p>
        </p:txBody>
      </p:sp>
      <p:sp>
        <p:nvSpPr>
          <p:cNvPr id="327" name="Google Shape;327;p1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4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ACTION PRODUCTIVE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50" name="Google Shape;450;p34"/>
          <p:cNvSpPr txBox="1"/>
          <p:nvPr>
            <p:ph idx="1" type="body"/>
          </p:nvPr>
        </p:nvSpPr>
        <p:spPr>
          <a:xfrm>
            <a:off x="2777675" y="811675"/>
            <a:ext cx="5526300" cy="3120300"/>
          </a:xfrm>
          <a:prstGeom prst="rect">
            <a:avLst/>
          </a:prstGeom>
        </p:spPr>
        <p:txBody>
          <a:bodyPr anchorCtr="0" anchor="t" bIns="91425" lIns="285750" spcFirstLastPara="1" rIns="91425" wrap="square" tIns="91425">
            <a:noAutofit/>
          </a:bodyPr>
          <a:lstStyle/>
          <a:p>
            <a:pPr indent="-40005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DÉFI # 2 - RÉALITÉ AUGMENTÉE</a:t>
            </a:r>
            <a:endParaRPr b="1"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Arial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Ouvrir l’application de création de réalité augmentée choisie  (</a:t>
            </a:r>
            <a:r>
              <a:rPr lang="en" sz="1300">
                <a:solidFill>
                  <a:srgbClr val="6C6C6C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" sz="1300" u="sng">
                <a:solidFill>
                  <a:srgbClr val="FC464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 MAKR</a:t>
            </a:r>
            <a:r>
              <a:rPr b="1"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ou</a:t>
            </a:r>
            <a:r>
              <a:rPr b="1" lang="en" sz="1300">
                <a:solidFill>
                  <a:srgbClr val="6C6C6C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" sz="1300" u="sng">
                <a:solidFill>
                  <a:srgbClr val="FC464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ADOBE AERO</a:t>
            </a: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).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Ubuntu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Créer un espace à partir de votre univers personnel (chambre, bureau, salon, atelier, sentier, cours extérieure, parcs, sentier, forêt, etc).  (Ajouter votre égoportrait tel quel ou sur sphère, une cube ou autres.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Ubuntu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Ajouter les motifs que vous avez créés qui sont associés à votre identité culturelle.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Ubuntu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Ajouter des mots plus ou moins lisibles qui sont associés à votre identité culturelle. 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Ubuntu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Filmer une scène de cette réalité augmentée. 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Ubuntu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Sauvegarder cette vidéo dans la pellicule photo.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Arial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Facultatif : dans</a:t>
            </a:r>
            <a:r>
              <a:rPr lang="en" sz="1300">
                <a:solidFill>
                  <a:srgbClr val="6C6C6C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" sz="1300" u="sng">
                <a:solidFill>
                  <a:srgbClr val="FC464C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iMovie</a:t>
            </a: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, ajouter la musique qui vous a inspiré.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Ubuntu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La publier sur votre chaîne Youtube en mode publique ou non répertorié.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8575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85750" lvl="0" marL="0" rtl="0" algn="l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t/>
            </a:r>
            <a:endParaRPr b="1" sz="1300" u="sng">
              <a:solidFill>
                <a:srgbClr val="FC454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51" name="Google Shape;451;p3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5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SÉPARATION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57" name="Google Shape;457;p35"/>
          <p:cNvSpPr txBox="1"/>
          <p:nvPr>
            <p:ph idx="1" type="body"/>
          </p:nvPr>
        </p:nvSpPr>
        <p:spPr>
          <a:xfrm>
            <a:off x="2777675" y="1246225"/>
            <a:ext cx="5526300" cy="3120300"/>
          </a:xfrm>
          <a:prstGeom prst="rect">
            <a:avLst/>
          </a:prstGeom>
        </p:spPr>
        <p:txBody>
          <a:bodyPr anchorCtr="0" anchor="t" bIns="91425" lIns="285750" spcFirstLastPara="1" rIns="91425" wrap="square" tIns="91425">
            <a:noAutofit/>
          </a:bodyPr>
          <a:lstStyle/>
          <a:p>
            <a:pPr indent="-25400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Ubuntu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Observer sa création. Se poser la question si votre identité culturelle est perceptible.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540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Ubuntu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Présenter votre création à un camarade ou un membre de votre famille et leur demander s’ils repèrent des éléments de votre identité culturelle.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540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Ubuntu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Retoucher si nécessaire votre création.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540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1300"/>
              <a:buFont typeface="Arial"/>
              <a:buAutoNum type="arabicPeriod"/>
            </a:pP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Déposer la création dans ce</a:t>
            </a:r>
            <a:r>
              <a:rPr lang="en" sz="1300">
                <a:solidFill>
                  <a:srgbClr val="6C6C6C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" sz="1300" u="sng">
                <a:solidFill>
                  <a:srgbClr val="FC464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WAKELET</a:t>
            </a:r>
            <a:r>
              <a:rPr lang="en" sz="13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  en cliquant sur «Edit Collection» et en ajoutant l’url de la vidéo, son titre et votre nom afin de voir en un coup d’oeil toutes les créations.</a:t>
            </a:r>
            <a:endParaRPr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171450" lvl="0" marL="0" rtl="0" algn="l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t/>
            </a:r>
            <a:endParaRPr b="1" sz="13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58" name="Google Shape;458;p3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6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RÉTROACTION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64" name="Google Shape;464;p36"/>
          <p:cNvSpPr txBox="1"/>
          <p:nvPr>
            <p:ph idx="1" type="body"/>
          </p:nvPr>
        </p:nvSpPr>
        <p:spPr>
          <a:xfrm>
            <a:off x="2777675" y="1246225"/>
            <a:ext cx="5526300" cy="3120300"/>
          </a:xfrm>
          <a:prstGeom prst="rect">
            <a:avLst/>
          </a:prstGeom>
        </p:spPr>
        <p:txBody>
          <a:bodyPr anchorCtr="0" anchor="t" bIns="91425" lIns="28575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Merci de signaler vos commentaires, coquilles ou incohérences au </a:t>
            </a:r>
            <a:r>
              <a:rPr lang="en" sz="2200" u="sng">
                <a:solidFill>
                  <a:srgbClr val="FC4540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SERVICENATIONAL@RECITARTS.CA</a:t>
            </a:r>
            <a:endParaRPr sz="2200">
              <a:solidFill>
                <a:srgbClr val="FC454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171450" lvl="0" marL="0" rtl="0" algn="l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t/>
            </a:r>
            <a:endParaRPr b="1" sz="22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65" name="Google Shape;465;p3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QUESTIONS </a:t>
            </a:r>
            <a:br>
              <a:rPr b="1" lang="en">
                <a:latin typeface="Ubuntu"/>
                <a:ea typeface="Ubuntu"/>
                <a:cs typeface="Ubuntu"/>
                <a:sym typeface="Ubuntu"/>
              </a:rPr>
            </a:br>
            <a:r>
              <a:rPr b="1" lang="en">
                <a:latin typeface="Ubuntu"/>
                <a:ea typeface="Ubuntu"/>
                <a:cs typeface="Ubuntu"/>
                <a:sym typeface="Ubuntu"/>
              </a:rPr>
              <a:t>DE DÉPART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3" name="Google Shape;333;p1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4" name="Google Shape;334;p17"/>
          <p:cNvSpPr txBox="1"/>
          <p:nvPr>
            <p:ph idx="1" type="body"/>
          </p:nvPr>
        </p:nvSpPr>
        <p:spPr>
          <a:xfrm>
            <a:off x="2683000" y="1428750"/>
            <a:ext cx="56919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2200"/>
              <a:buChar char="○"/>
            </a:pPr>
            <a:r>
              <a:rPr b="1" lang="en" sz="2200">
                <a:solidFill>
                  <a:srgbClr val="4A5C65"/>
                </a:solidFill>
              </a:rPr>
              <a:t>Comment représenter notre identité culturel ? </a:t>
            </a:r>
            <a:endParaRPr b="1" sz="2200">
              <a:solidFill>
                <a:srgbClr val="4A5C65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2200"/>
              <a:buChar char="○"/>
            </a:pPr>
            <a:r>
              <a:rPr b="1" lang="en" sz="2200">
                <a:solidFill>
                  <a:srgbClr val="4A5C65"/>
                </a:solidFill>
              </a:rPr>
              <a:t>Comment ne pas tomber dans le piège de l’appropriation culturelle en exploitant des motifs tribaux et ethniques ?</a:t>
            </a:r>
            <a:endParaRPr b="1" sz="2200">
              <a:solidFill>
                <a:srgbClr val="4A5C65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2200"/>
              <a:buChar char="○"/>
            </a:pPr>
            <a:r>
              <a:t/>
            </a:r>
            <a:endParaRPr b="1" sz="2200">
              <a:solidFill>
                <a:srgbClr val="4A5C65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2200"/>
              <a:buChar char="○"/>
            </a:pPr>
            <a:r>
              <a:t/>
            </a:r>
            <a:endParaRPr b="1" sz="2200">
              <a:solidFill>
                <a:srgbClr val="4A5C6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COMPÉTENCES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0" name="Google Shape;340;p18"/>
          <p:cNvSpPr txBox="1"/>
          <p:nvPr>
            <p:ph idx="1" type="body"/>
          </p:nvPr>
        </p:nvSpPr>
        <p:spPr>
          <a:xfrm>
            <a:off x="2830925" y="1200150"/>
            <a:ext cx="53403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6C6C6C"/>
              </a:buClr>
              <a:buSzPts val="2200"/>
              <a:buFont typeface="Ubuntu"/>
              <a:buChar char="●"/>
            </a:pPr>
            <a:r>
              <a:rPr lang="en" sz="22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Créer des images personnelles (C1)</a:t>
            </a:r>
            <a:endParaRPr sz="22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2200"/>
              <a:buFont typeface="Ubuntu"/>
              <a:buChar char="●"/>
            </a:pPr>
            <a:r>
              <a:rPr lang="en" sz="22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Apprécier des oeuvres d’art … (C3)</a:t>
            </a:r>
            <a:endParaRPr sz="22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2200"/>
              <a:buFont typeface="Arial"/>
              <a:buChar char="●"/>
            </a:pPr>
            <a:r>
              <a:rPr lang="en" sz="2200" u="sng">
                <a:solidFill>
                  <a:srgbClr val="FC4540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Compétence numérique</a:t>
            </a:r>
            <a:r>
              <a:rPr lang="en" sz="2200">
                <a:solidFill>
                  <a:srgbClr val="FC454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200">
                <a:solidFill>
                  <a:srgbClr val="6C6C6C"/>
                </a:solidFill>
                <a:latin typeface="Ubuntu"/>
                <a:ea typeface="Ubuntu"/>
                <a:cs typeface="Ubuntu"/>
                <a:sym typeface="Ubuntu"/>
              </a:rPr>
              <a:t>: innovation et créativité</a:t>
            </a:r>
            <a:endParaRPr b="1" sz="2200" u="sng">
              <a:solidFill>
                <a:srgbClr val="4A5C6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200">
              <a:solidFill>
                <a:srgbClr val="4A5C65"/>
              </a:solidFill>
            </a:endParaRPr>
          </a:p>
        </p:txBody>
      </p:sp>
      <p:sp>
        <p:nvSpPr>
          <p:cNvPr id="341" name="Google Shape;341;p1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TECHNIQUES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7" name="Google Shape;347;p19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8" name="Google Shape;348;p19"/>
          <p:cNvSpPr txBox="1"/>
          <p:nvPr>
            <p:ph idx="1" type="body"/>
          </p:nvPr>
        </p:nvSpPr>
        <p:spPr>
          <a:xfrm>
            <a:off x="2683000" y="1428750"/>
            <a:ext cx="55590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buntu Light"/>
              <a:buChar char="●"/>
            </a:pPr>
            <a:r>
              <a:rPr b="1" lang="en" sz="2200"/>
              <a:t>Dessin</a:t>
            </a:r>
            <a:endParaRPr b="1"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buntu Light"/>
              <a:buChar char="●"/>
            </a:pPr>
            <a:r>
              <a:rPr b="1" lang="en" sz="2200"/>
              <a:t>Photographie</a:t>
            </a:r>
            <a:endParaRPr b="1"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buntu Light"/>
              <a:buChar char="●"/>
            </a:pPr>
            <a:r>
              <a:rPr b="1" lang="en" sz="2200"/>
              <a:t>Techniques numériques</a:t>
            </a:r>
            <a:endParaRPr b="1" sz="22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C6C6C"/>
              </a:buClr>
              <a:buSzPts val="2200"/>
              <a:buFont typeface="Ubuntu"/>
              <a:buChar char="●"/>
            </a:pPr>
            <a:r>
              <a:t/>
            </a:r>
            <a:endParaRPr sz="2200">
              <a:solidFill>
                <a:srgbClr val="6C6C6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A5C6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A5C6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4A5C6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REPÈRES CULTURELS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4" name="Google Shape;354;p20"/>
          <p:cNvSpPr txBox="1"/>
          <p:nvPr>
            <p:ph idx="1" type="body"/>
          </p:nvPr>
        </p:nvSpPr>
        <p:spPr>
          <a:xfrm>
            <a:off x="2830925" y="1200150"/>
            <a:ext cx="53403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C4540"/>
              </a:buClr>
              <a:buSzPts val="2200"/>
              <a:buFont typeface="Ubuntu"/>
              <a:buChar char="○"/>
            </a:pPr>
            <a:r>
              <a:rPr lang="en" sz="2200" u="sng">
                <a:solidFill>
                  <a:srgbClr val="FC4540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Motifs culturels</a:t>
            </a:r>
            <a:endParaRPr sz="2200" u="sng">
              <a:solidFill>
                <a:srgbClr val="FC454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C4540"/>
              </a:buClr>
              <a:buSzPts val="2200"/>
              <a:buFont typeface="Ubuntu"/>
              <a:buChar char="○"/>
            </a:pPr>
            <a:r>
              <a:rPr lang="en" sz="2200" u="sng">
                <a:solidFill>
                  <a:srgbClr val="FC4540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Tatouages culturels</a:t>
            </a:r>
            <a:endParaRPr sz="2200" u="sng">
              <a:solidFill>
                <a:srgbClr val="FC454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C4540"/>
              </a:buClr>
              <a:buSzPts val="2200"/>
              <a:buFont typeface="Ubuntu"/>
              <a:buChar char="○"/>
            </a:pPr>
            <a:r>
              <a:rPr lang="en" sz="2200" u="sng">
                <a:solidFill>
                  <a:srgbClr val="FC4540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Alana Dee Haynes</a:t>
            </a:r>
            <a:endParaRPr b="1" sz="2200">
              <a:solidFill>
                <a:srgbClr val="4A5C6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A5C6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200">
              <a:solidFill>
                <a:srgbClr val="4A5C65"/>
              </a:solidFill>
            </a:endParaRPr>
          </a:p>
        </p:txBody>
      </p:sp>
      <p:sp>
        <p:nvSpPr>
          <p:cNvPr id="355" name="Google Shape;355;p2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1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CRITÈRES D’ÉVALUATION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61" name="Google Shape;361;p2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21"/>
          <p:cNvSpPr txBox="1"/>
          <p:nvPr>
            <p:ph idx="1" type="body"/>
          </p:nvPr>
        </p:nvSpPr>
        <p:spPr>
          <a:xfrm>
            <a:off x="2683000" y="1428750"/>
            <a:ext cx="57474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1400"/>
              <a:buFont typeface="Ubuntu"/>
              <a:buChar char="○"/>
            </a:pPr>
            <a:r>
              <a:rPr lang="en" sz="1400">
                <a:solidFill>
                  <a:srgbClr val="4A5C65"/>
                </a:solidFill>
                <a:latin typeface="Ubuntu"/>
                <a:ea typeface="Ubuntu"/>
                <a:cs typeface="Ubuntu"/>
                <a:sym typeface="Ubuntu"/>
              </a:rPr>
              <a:t>Réalisation authentique intégrant des éléments originaux et expressifs - lignes et motifs (C1)</a:t>
            </a:r>
            <a:endParaRPr sz="1400">
              <a:solidFill>
                <a:srgbClr val="4A5C6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1400"/>
              <a:buFont typeface="Ubuntu"/>
              <a:buChar char="○"/>
            </a:pPr>
            <a:r>
              <a:rPr lang="en" sz="1400">
                <a:solidFill>
                  <a:srgbClr val="4A5C65"/>
                </a:solidFill>
                <a:latin typeface="Ubuntu"/>
                <a:ea typeface="Ubuntu"/>
                <a:cs typeface="Ubuntu"/>
                <a:sym typeface="Ubuntu"/>
              </a:rPr>
              <a:t>Efficacité de l’exploitation des gestes transformateurs et des propriétés des matériaux - dessiner et photographier (C1)</a:t>
            </a:r>
            <a:endParaRPr sz="1400">
              <a:solidFill>
                <a:srgbClr val="4A5C6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1400"/>
              <a:buFont typeface="Ubuntu"/>
              <a:buChar char="○"/>
            </a:pPr>
            <a:r>
              <a:rPr lang="en" sz="1400">
                <a:solidFill>
                  <a:srgbClr val="4A5C65"/>
                </a:solidFill>
                <a:latin typeface="Ubuntu"/>
                <a:ea typeface="Ubuntu"/>
                <a:cs typeface="Ubuntu"/>
                <a:sym typeface="Ubuntu"/>
              </a:rPr>
              <a:t>Présence d’éléments personnels dans son interprétation (C3)</a:t>
            </a:r>
            <a:endParaRPr sz="1400">
              <a:solidFill>
                <a:srgbClr val="4A5C6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1400"/>
              <a:buFont typeface="Ubuntu"/>
              <a:buChar char="○"/>
            </a:pPr>
            <a:r>
              <a:rPr lang="en" sz="1400">
                <a:solidFill>
                  <a:srgbClr val="4A5C65"/>
                </a:solidFill>
                <a:latin typeface="Ubuntu"/>
                <a:ea typeface="Ubuntu"/>
                <a:cs typeface="Ubuntu"/>
                <a:sym typeface="Ubuntu"/>
              </a:rPr>
              <a:t>Justesse du vocabulaire disciplinaire utilisé (C3)</a:t>
            </a:r>
            <a:endParaRPr sz="1400">
              <a:solidFill>
                <a:srgbClr val="4A5C6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rgbClr val="4A5C6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"/>
          <p:cNvSpPr txBox="1"/>
          <p:nvPr>
            <p:ph type="ctrTitle"/>
          </p:nvPr>
        </p:nvSpPr>
        <p:spPr>
          <a:xfrm>
            <a:off x="2735975" y="1406200"/>
            <a:ext cx="337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A5C65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r>
              <a:rPr b="1" lang="en">
                <a:solidFill>
                  <a:srgbClr val="4A5C65"/>
                </a:solidFill>
                <a:latin typeface="Ubuntu"/>
                <a:ea typeface="Ubuntu"/>
                <a:cs typeface="Ubuntu"/>
                <a:sym typeface="Ubuntu"/>
              </a:rPr>
              <a:t>. APPRÉCIER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68" name="Google Shape;368;p22"/>
          <p:cNvSpPr txBox="1"/>
          <p:nvPr>
            <p:ph idx="1" type="subTitle"/>
          </p:nvPr>
        </p:nvSpPr>
        <p:spPr>
          <a:xfrm>
            <a:off x="3036200" y="2663452"/>
            <a:ext cx="337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C4540"/>
              </a:buClr>
              <a:buSzPts val="1300"/>
              <a:buChar char="●"/>
            </a:pPr>
            <a:r>
              <a:rPr lang="en" sz="1300">
                <a:solidFill>
                  <a:srgbClr val="FC4540"/>
                </a:solidFill>
              </a:rPr>
              <a:t>Des oeuvres d’Alana Dee Haynes</a:t>
            </a:r>
            <a:endParaRPr sz="1300">
              <a:solidFill>
                <a:srgbClr val="FC454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C4540"/>
              </a:buClr>
              <a:buSzPts val="1300"/>
              <a:buChar char="●"/>
            </a:pPr>
            <a:r>
              <a:rPr lang="en" sz="1300">
                <a:solidFill>
                  <a:srgbClr val="FC4540"/>
                </a:solidFill>
              </a:rPr>
              <a:t>Des motifs</a:t>
            </a:r>
            <a:endParaRPr sz="1300">
              <a:solidFill>
                <a:srgbClr val="FC454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C4540"/>
              </a:buClr>
              <a:buSzPts val="1300"/>
              <a:buChar char="●"/>
            </a:pPr>
            <a:r>
              <a:rPr lang="en" sz="1300">
                <a:solidFill>
                  <a:srgbClr val="FC4540"/>
                </a:solidFill>
              </a:rPr>
              <a:t>Des tatouages</a:t>
            </a:r>
            <a:endParaRPr sz="1300">
              <a:solidFill>
                <a:srgbClr val="FC454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3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QUESTIONS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74" name="Google Shape;374;p23"/>
          <p:cNvSpPr txBox="1"/>
          <p:nvPr>
            <p:ph idx="1" type="body"/>
          </p:nvPr>
        </p:nvSpPr>
        <p:spPr>
          <a:xfrm>
            <a:off x="2830925" y="1200150"/>
            <a:ext cx="53403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2200"/>
              <a:buChar char="○"/>
            </a:pPr>
            <a:r>
              <a:rPr b="1" lang="en" sz="2200">
                <a:solidFill>
                  <a:srgbClr val="4A5C65"/>
                </a:solidFill>
              </a:rPr>
              <a:t>Qu’est-ce qu’un autoportrait, un selfies, un égoportrait ? </a:t>
            </a:r>
            <a:endParaRPr b="1" sz="2200">
              <a:solidFill>
                <a:srgbClr val="4A5C65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2200"/>
              <a:buChar char="○"/>
            </a:pPr>
            <a:r>
              <a:rPr b="1" lang="en" sz="2200">
                <a:solidFill>
                  <a:srgbClr val="4A5C65"/>
                </a:solidFill>
              </a:rPr>
              <a:t>Qu’est-ce que l’identité culturelle ?</a:t>
            </a:r>
            <a:endParaRPr b="1" sz="2200">
              <a:solidFill>
                <a:srgbClr val="4A5C65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2200"/>
              <a:buChar char="○"/>
            </a:pPr>
            <a:r>
              <a:rPr b="1" lang="en" sz="2200">
                <a:solidFill>
                  <a:srgbClr val="4A5C65"/>
                </a:solidFill>
              </a:rPr>
              <a:t>Qu’est-ce que l’appropriation culturelle ?</a:t>
            </a:r>
            <a:endParaRPr b="1" sz="2200">
              <a:solidFill>
                <a:srgbClr val="4A5C6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A5C6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200">
              <a:solidFill>
                <a:srgbClr val="4A5C65"/>
              </a:solidFill>
            </a:endParaRPr>
          </a:p>
        </p:txBody>
      </p:sp>
      <p:sp>
        <p:nvSpPr>
          <p:cNvPr id="375" name="Google Shape;375;p2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