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8288000" cy="10287000"/>
  <p:notesSz cx="6858000" cy="9144000"/>
  <p:embeddedFontLst>
    <p:embeddedFont>
      <p:font typeface="Amonk" panose="020B0604020202020204" charset="0"/>
      <p:regular r:id="rId44"/>
    </p:embeddedFont>
    <p:embeddedFont>
      <p:font typeface="Asset" panose="020B0604020202020204" charset="0"/>
      <p:regular r:id="rId45"/>
    </p:embeddedFont>
    <p:embeddedFont>
      <p:font typeface="Bryndan Write" panose="020B0604020202020204" charset="0"/>
      <p:regular r:id="rId46"/>
    </p:embeddedFont>
    <p:embeddedFont>
      <p:font typeface="Bukhari Script" panose="020B0604020202020204" charset="0"/>
      <p:regular r:id="rId47"/>
    </p:embeddedFont>
    <p:embeddedFont>
      <p:font typeface="Chunk Five" panose="020B0604020202020204" charset="0"/>
      <p:regular r:id="rId48"/>
    </p:embeddedFont>
    <p:embeddedFont>
      <p:font typeface="Hangyaboly 1" panose="020B0604020202020204" charset="0"/>
      <p:regular r:id="rId49"/>
    </p:embeddedFont>
    <p:embeddedFont>
      <p:font typeface="Hangyaboly 2" panose="020B0604020202020204" charset="0"/>
      <p:regular r:id="rId50"/>
    </p:embeddedFont>
    <p:embeddedFont>
      <p:font typeface="Heebo" pitchFamily="2" charset="-79"/>
      <p:regular r:id="rId51"/>
    </p:embeddedFont>
    <p:embeddedFont>
      <p:font typeface="Heebo Bold" panose="020B0604020202020204" charset="-79"/>
      <p:regular r:id="rId52"/>
    </p:embeddedFont>
    <p:embeddedFont>
      <p:font typeface="Hey Gotcha!" panose="020B0604020202020204" charset="0"/>
      <p:regular r:id="rId53"/>
    </p:embeddedFont>
    <p:embeddedFont>
      <p:font typeface="Lovelo" panose="020B0604020202020204" charset="0"/>
      <p:regular r:id="rId54"/>
    </p:embeddedFont>
    <p:embeddedFont>
      <p:font typeface="Oblique Rain" panose="020B0604020202020204" charset="0"/>
      <p:regular r:id="rId55"/>
    </p:embeddedFont>
    <p:embeddedFont>
      <p:font typeface="Railey"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62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08.05.2026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https://www.graphicstyle.fr/creation-logo/signification-des-formes-dun-logo/ </a:t>
            </a:r>
          </a:p>
          <a:p>
            <a:endParaRPr lang="en-US"/>
          </a:p>
          <a:p>
            <a:r>
              <a:rPr lang="en-US"/>
              <a:t>en exemple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svg"/><Relationship Id="rId7" Type="http://schemas.openxmlformats.org/officeDocument/2006/relationships/image" Target="../media/image25.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4.sv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hyperlink" Target="https://recit.qc.ca/normes-graphiques-2/" TargetMode="External"/><Relationship Id="rId5" Type="http://schemas.openxmlformats.org/officeDocument/2006/relationships/image" Target="../media/image14.sv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28.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4.sv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hyperlink" Target="https://www.adobe.com/fr/creativecloud/design/discover/color-symbolism.html#la-symbolique-des-couleurs" TargetMode="Externa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2.sv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slideLayout" Target="../slideLayouts/slideLayout7.xml"/><Relationship Id="rId1" Type="http://schemas.openxmlformats.org/officeDocument/2006/relationships/video" Target="https://www.youtube.com/watch?v=A-G0v3eBbdk" TargetMode="External"/><Relationship Id="rId6" Type="http://schemas.openxmlformats.org/officeDocument/2006/relationships/image" Target="../media/image35.jpeg"/><Relationship Id="rId5" Type="http://schemas.openxmlformats.org/officeDocument/2006/relationships/image" Target="../media/image14.svg"/><Relationship Id="rId4" Type="http://schemas.openxmlformats.org/officeDocument/2006/relationships/image" Target="../media/image2.svg"/></Relationships>
</file>

<file path=ppt/slides/_rels/slide21.xml.rels><?xml version="1.0" encoding="UTF-8" standalone="yes"?>
<Relationships xmlns="http://schemas.openxmlformats.org/package/2006/relationships"><Relationship Id="rId3" Type="http://schemas.openxmlformats.org/officeDocument/2006/relationships/image" Target="../media/image1.svg"/><Relationship Id="rId7"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ideo" Target="https://www.youtube.com/watch?v=3Le66wm3UsU" TargetMode="External"/><Relationship Id="rId6" Type="http://schemas.openxmlformats.org/officeDocument/2006/relationships/image" Target="../media/image14.svg"/><Relationship Id="rId5" Type="http://schemas.openxmlformats.org/officeDocument/2006/relationships/image" Target="../media/image2.svg"/><Relationship Id="rId4" Type="http://schemas.openxmlformats.org/officeDocument/2006/relationships/hyperlink" Target="https://www.youtube.com/watch?v=3Le66wm3Us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hyperlink" Target="https://graphiste.com/blog/wp-content/uploads/sites/4/2020/09/channel-prisme-de-kapferer.p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7.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svg"/><Relationship Id="rId7" Type="http://schemas.openxmlformats.org/officeDocument/2006/relationships/image" Target="../media/image40.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hyperlink" Target="https://www.affinity.studio/fr_fr" TargetMode="External"/><Relationship Id="rId5" Type="http://schemas.openxmlformats.org/officeDocument/2006/relationships/image" Target="../media/image8.sv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svg"/><Relationship Id="rId7"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hyperlink" Target="https://www.canva.com/design/DAGdVjophjg/VgNz6Ksiv7REgTQtxu0NxQ/edit?utm_content=DAGdVjophjg&amp;utm_campaign=designshare&amp;utm_medium=link2&amp;utm_source=sharebutton" TargetMode="External"/><Relationship Id="rId5" Type="http://schemas.openxmlformats.org/officeDocument/2006/relationships/image" Target="../media/image14.svg"/><Relationship Id="rId10" Type="http://schemas.openxmlformats.org/officeDocument/2006/relationships/image" Target="../media/image48.png"/><Relationship Id="rId4" Type="http://schemas.openxmlformats.org/officeDocument/2006/relationships/image" Target="../media/image2.svg"/><Relationship Id="rId9"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1.svg"/></Relationships>
</file>

<file path=ppt/slides/_rels/slide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6.sv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png"/><Relationship Id="rId2"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6.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20.png"/><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svg"/><Relationship Id="rId10" Type="http://schemas.openxmlformats.org/officeDocument/2006/relationships/image" Target="../media/image23.png"/><Relationship Id="rId4" Type="http://schemas.openxmlformats.org/officeDocument/2006/relationships/image" Target="../media/image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181529" y="-968895"/>
            <a:ext cx="16219245" cy="5632501"/>
          </a:xfrm>
          <a:custGeom>
            <a:avLst/>
            <a:gdLst/>
            <a:ahLst/>
            <a:cxnLst/>
            <a:rect l="l" t="t" r="r" b="b"/>
            <a:pathLst>
              <a:path w="16219245" h="5632501">
                <a:moveTo>
                  <a:pt x="0" y="0"/>
                </a:moveTo>
                <a:lnTo>
                  <a:pt x="16219245" y="0"/>
                </a:lnTo>
                <a:lnTo>
                  <a:pt x="16219245" y="5632501"/>
                </a:lnTo>
                <a:lnTo>
                  <a:pt x="0" y="563250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3" name="Freeform 3"/>
          <p:cNvSpPr/>
          <p:nvPr/>
        </p:nvSpPr>
        <p:spPr>
          <a:xfrm>
            <a:off x="2385005" y="3821889"/>
            <a:ext cx="17000599" cy="5903844"/>
          </a:xfrm>
          <a:custGeom>
            <a:avLst/>
            <a:gdLst/>
            <a:ahLst/>
            <a:cxnLst/>
            <a:rect l="l" t="t" r="r" b="b"/>
            <a:pathLst>
              <a:path w="17000599" h="5903844">
                <a:moveTo>
                  <a:pt x="0" y="0"/>
                </a:moveTo>
                <a:lnTo>
                  <a:pt x="17000599" y="0"/>
                </a:lnTo>
                <a:lnTo>
                  <a:pt x="17000599" y="5903844"/>
                </a:lnTo>
                <a:lnTo>
                  <a:pt x="0" y="590384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flipV="1">
            <a:off x="-1911576" y="8195455"/>
            <a:ext cx="20401245" cy="7084796"/>
          </a:xfrm>
          <a:custGeom>
            <a:avLst/>
            <a:gdLst/>
            <a:ahLst/>
            <a:cxnLst/>
            <a:rect l="l" t="t" r="r" b="b"/>
            <a:pathLst>
              <a:path w="20401245" h="7084796">
                <a:moveTo>
                  <a:pt x="0" y="7084796"/>
                </a:moveTo>
                <a:lnTo>
                  <a:pt x="20401245" y="7084796"/>
                </a:lnTo>
                <a:lnTo>
                  <a:pt x="20401245" y="0"/>
                </a:lnTo>
                <a:lnTo>
                  <a:pt x="0" y="0"/>
                </a:lnTo>
                <a:lnTo>
                  <a:pt x="0" y="7084796"/>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a:off x="-4823428" y="-733586"/>
            <a:ext cx="9283797" cy="12484324"/>
          </a:xfrm>
          <a:custGeom>
            <a:avLst/>
            <a:gdLst/>
            <a:ahLst/>
            <a:cxnLst/>
            <a:rect l="l" t="t" r="r" b="b"/>
            <a:pathLst>
              <a:path w="9283797" h="12484324">
                <a:moveTo>
                  <a:pt x="0" y="0"/>
                </a:moveTo>
                <a:lnTo>
                  <a:pt x="9283798" y="0"/>
                </a:lnTo>
                <a:lnTo>
                  <a:pt x="9283798" y="12484324"/>
                </a:lnTo>
                <a:lnTo>
                  <a:pt x="0" y="1248432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a:off x="1028700" y="5177956"/>
            <a:ext cx="21155672" cy="2256962"/>
          </a:xfrm>
          <a:prstGeom prst="rect">
            <a:avLst/>
          </a:prstGeom>
        </p:spPr>
        <p:txBody>
          <a:bodyPr lIns="0" tIns="0" rIns="0" bIns="0" rtlCol="0" anchor="t">
            <a:spAutoFit/>
          </a:bodyPr>
          <a:lstStyle/>
          <a:p>
            <a:pPr algn="l">
              <a:lnSpc>
                <a:spcPts val="16426"/>
              </a:lnSpc>
            </a:pPr>
            <a:r>
              <a:rPr lang="en-US" sz="18252">
                <a:solidFill>
                  <a:srgbClr val="000000"/>
                </a:solidFill>
                <a:latin typeface="Hangyaboly 1"/>
                <a:ea typeface="Hangyaboly 1"/>
                <a:cs typeface="Hangyaboly 1"/>
                <a:sym typeface="Hangyaboly 1"/>
              </a:rPr>
              <a:t>IMAGE TA MARQUE</a:t>
            </a:r>
          </a:p>
        </p:txBody>
      </p:sp>
      <p:sp>
        <p:nvSpPr>
          <p:cNvPr id="7" name="TextBox 7"/>
          <p:cNvSpPr txBox="1"/>
          <p:nvPr/>
        </p:nvSpPr>
        <p:spPr>
          <a:xfrm>
            <a:off x="6033224" y="6837288"/>
            <a:ext cx="12189614" cy="1358167"/>
          </a:xfrm>
          <a:prstGeom prst="rect">
            <a:avLst/>
          </a:prstGeom>
        </p:spPr>
        <p:txBody>
          <a:bodyPr lIns="0" tIns="0" rIns="0" bIns="0" rtlCol="0" anchor="t">
            <a:spAutoFit/>
          </a:bodyPr>
          <a:lstStyle/>
          <a:p>
            <a:pPr algn="ctr">
              <a:lnSpc>
                <a:spcPts val="11796"/>
              </a:lnSpc>
            </a:pPr>
            <a:r>
              <a:rPr lang="en-US" sz="7373">
                <a:solidFill>
                  <a:srgbClr val="000000"/>
                </a:solidFill>
                <a:latin typeface="Heebo"/>
                <a:ea typeface="Heebo"/>
                <a:cs typeface="Heebo"/>
                <a:sym typeface="Heebo"/>
              </a:rPr>
              <a:t>AVEC AFFINITY DESIGNER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rot="4119391">
            <a:off x="-2663850" y="324868"/>
            <a:ext cx="4092356" cy="4114800"/>
          </a:xfrm>
          <a:custGeom>
            <a:avLst/>
            <a:gdLst/>
            <a:ahLst/>
            <a:cxnLst/>
            <a:rect l="l" t="t" r="r" b="b"/>
            <a:pathLst>
              <a:path w="4092356" h="4114800">
                <a:moveTo>
                  <a:pt x="0" y="0"/>
                </a:moveTo>
                <a:lnTo>
                  <a:pt x="4092356" y="0"/>
                </a:lnTo>
                <a:lnTo>
                  <a:pt x="4092356"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Freeform 8"/>
          <p:cNvSpPr/>
          <p:nvPr/>
        </p:nvSpPr>
        <p:spPr>
          <a:xfrm rot="-5625383">
            <a:off x="16020603" y="7559745"/>
            <a:ext cx="4069911" cy="4114800"/>
          </a:xfrm>
          <a:custGeom>
            <a:avLst/>
            <a:gdLst/>
            <a:ahLst/>
            <a:cxnLst/>
            <a:rect l="l" t="t" r="r" b="b"/>
            <a:pathLst>
              <a:path w="4069911" h="4114800">
                <a:moveTo>
                  <a:pt x="0" y="0"/>
                </a:moveTo>
                <a:lnTo>
                  <a:pt x="4069911" y="0"/>
                </a:lnTo>
                <a:lnTo>
                  <a:pt x="4069911"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TextBox 9"/>
          <p:cNvSpPr txBox="1"/>
          <p:nvPr/>
        </p:nvSpPr>
        <p:spPr>
          <a:xfrm>
            <a:off x="1477700" y="581240"/>
            <a:ext cx="15781600" cy="1171145"/>
          </a:xfrm>
          <a:prstGeom prst="rect">
            <a:avLst/>
          </a:prstGeom>
        </p:spPr>
        <p:txBody>
          <a:bodyPr lIns="0" tIns="0" rIns="0" bIns="0" rtlCol="0" anchor="t">
            <a:spAutoFit/>
          </a:bodyPr>
          <a:lstStyle/>
          <a:p>
            <a:pPr algn="l">
              <a:lnSpc>
                <a:spcPts val="8547"/>
              </a:lnSpc>
            </a:pPr>
            <a:r>
              <a:rPr lang="en-US" sz="9497">
                <a:solidFill>
                  <a:srgbClr val="000000"/>
                </a:solidFill>
                <a:latin typeface="Hangyaboly 1"/>
                <a:ea typeface="Hangyaboly 1"/>
                <a:cs typeface="Hangyaboly 1"/>
                <a:sym typeface="Hangyaboly 1"/>
              </a:rPr>
              <a:t>TRIALOGUE CULTUREL</a:t>
            </a:r>
          </a:p>
        </p:txBody>
      </p:sp>
      <p:grpSp>
        <p:nvGrpSpPr>
          <p:cNvPr id="10" name="Group 10"/>
          <p:cNvGrpSpPr/>
          <p:nvPr/>
        </p:nvGrpSpPr>
        <p:grpSpPr>
          <a:xfrm>
            <a:off x="6274274" y="1766001"/>
            <a:ext cx="4549466" cy="3377499"/>
            <a:chOff x="0" y="0"/>
            <a:chExt cx="6065954" cy="4503332"/>
          </a:xfrm>
        </p:grpSpPr>
        <p:grpSp>
          <p:nvGrpSpPr>
            <p:cNvPr id="11" name="Group 11"/>
            <p:cNvGrpSpPr/>
            <p:nvPr/>
          </p:nvGrpSpPr>
          <p:grpSpPr>
            <a:xfrm>
              <a:off x="984853" y="0"/>
              <a:ext cx="3497580" cy="349758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9230" r="-39230"/>
                </a:stretch>
              </a:blipFill>
            </p:spPr>
            <p:txBody>
              <a:bodyPr/>
              <a:lstStyle/>
              <a:p>
                <a:endParaRPr lang="fr-CA"/>
              </a:p>
            </p:txBody>
          </p:sp>
        </p:grpSp>
        <p:sp>
          <p:nvSpPr>
            <p:cNvPr id="13" name="TextBox 13"/>
            <p:cNvSpPr txBox="1"/>
            <p:nvPr/>
          </p:nvSpPr>
          <p:spPr>
            <a:xfrm rot="-90719">
              <a:off x="7980" y="3415298"/>
              <a:ext cx="6045723" cy="1008447"/>
            </a:xfrm>
            <a:prstGeom prst="rect">
              <a:avLst/>
            </a:prstGeom>
          </p:spPr>
          <p:txBody>
            <a:bodyPr lIns="0" tIns="0" rIns="0" bIns="0" rtlCol="0" anchor="t">
              <a:spAutoFit/>
            </a:bodyPr>
            <a:lstStyle/>
            <a:p>
              <a:pPr algn="ctr">
                <a:lnSpc>
                  <a:spcPts val="6686"/>
                </a:lnSpc>
              </a:pPr>
              <a:r>
                <a:rPr lang="en-US" sz="4179">
                  <a:solidFill>
                    <a:srgbClr val="202D36"/>
                  </a:solidFill>
                  <a:latin typeface="Heebo"/>
                  <a:ea typeface="Heebo"/>
                  <a:cs typeface="Heebo"/>
                  <a:sym typeface="Heebo"/>
                </a:rPr>
                <a:t>Culture des jeunes</a:t>
              </a:r>
            </a:p>
          </p:txBody>
        </p:sp>
      </p:grpSp>
      <p:grpSp>
        <p:nvGrpSpPr>
          <p:cNvPr id="14" name="Group 14"/>
          <p:cNvGrpSpPr/>
          <p:nvPr/>
        </p:nvGrpSpPr>
        <p:grpSpPr>
          <a:xfrm>
            <a:off x="11266738" y="4523613"/>
            <a:ext cx="6281175" cy="3819046"/>
            <a:chOff x="0" y="0"/>
            <a:chExt cx="8374901" cy="5092061"/>
          </a:xfrm>
        </p:grpSpPr>
        <p:grpSp>
          <p:nvGrpSpPr>
            <p:cNvPr id="15" name="Group 15"/>
            <p:cNvGrpSpPr/>
            <p:nvPr/>
          </p:nvGrpSpPr>
          <p:grpSpPr>
            <a:xfrm>
              <a:off x="2635270" y="1066697"/>
              <a:ext cx="4025364" cy="4025364"/>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39285" r="-39285"/>
                </a:stretch>
              </a:blipFill>
            </p:spPr>
            <p:txBody>
              <a:bodyPr/>
              <a:lstStyle/>
              <a:p>
                <a:endParaRPr lang="fr-CA"/>
              </a:p>
            </p:txBody>
          </p:sp>
        </p:grpSp>
        <p:sp>
          <p:nvSpPr>
            <p:cNvPr id="17" name="TextBox 17"/>
            <p:cNvSpPr txBox="1"/>
            <p:nvPr/>
          </p:nvSpPr>
          <p:spPr>
            <a:xfrm rot="-90719">
              <a:off x="7578" y="-51809"/>
              <a:ext cx="8355473" cy="1008447"/>
            </a:xfrm>
            <a:prstGeom prst="rect">
              <a:avLst/>
            </a:prstGeom>
          </p:spPr>
          <p:txBody>
            <a:bodyPr lIns="0" tIns="0" rIns="0" bIns="0" rtlCol="0" anchor="t">
              <a:spAutoFit/>
            </a:bodyPr>
            <a:lstStyle/>
            <a:p>
              <a:pPr algn="ctr">
                <a:lnSpc>
                  <a:spcPts val="6686"/>
                </a:lnSpc>
              </a:pPr>
              <a:r>
                <a:rPr lang="en-US" sz="4179">
                  <a:solidFill>
                    <a:srgbClr val="202D36"/>
                  </a:solidFill>
                  <a:latin typeface="Heebo"/>
                  <a:ea typeface="Heebo"/>
                  <a:cs typeface="Heebo"/>
                  <a:sym typeface="Heebo"/>
                </a:rPr>
                <a:t>Culture internationale</a:t>
              </a:r>
            </a:p>
          </p:txBody>
        </p:sp>
      </p:grpSp>
      <p:grpSp>
        <p:nvGrpSpPr>
          <p:cNvPr id="18" name="Group 18"/>
          <p:cNvGrpSpPr/>
          <p:nvPr/>
        </p:nvGrpSpPr>
        <p:grpSpPr>
          <a:xfrm>
            <a:off x="-6901" y="5503717"/>
            <a:ext cx="6281175" cy="3896110"/>
            <a:chOff x="0" y="0"/>
            <a:chExt cx="8374901" cy="5194813"/>
          </a:xfrm>
        </p:grpSpPr>
        <p:grpSp>
          <p:nvGrpSpPr>
            <p:cNvPr id="19" name="Group 19"/>
            <p:cNvGrpSpPr/>
            <p:nvPr/>
          </p:nvGrpSpPr>
          <p:grpSpPr>
            <a:xfrm>
              <a:off x="1251695" y="313453"/>
              <a:ext cx="4881361" cy="4881361"/>
              <a:chOff x="0" y="0"/>
              <a:chExt cx="812800" cy="812800"/>
            </a:xfrm>
          </p:grpSpPr>
          <p:sp>
            <p:nvSpPr>
              <p:cNvPr id="20" name="Freeform 20"/>
              <p:cNvSpPr/>
              <p:nvPr/>
            </p:nvSpPr>
            <p:spPr>
              <a:xfrm>
                <a:off x="0" y="0"/>
                <a:ext cx="812800" cy="812800"/>
              </a:xfrm>
              <a:custGeom>
                <a:avLst/>
                <a:gdLst/>
                <a:ahLst/>
                <a:cxnLst/>
                <a:rect l="l" t="t" r="r" b="b"/>
                <a:pathLst>
                  <a:path w="812800" h="812800">
                    <a:moveTo>
                      <a:pt x="48638" y="0"/>
                    </a:moveTo>
                    <a:lnTo>
                      <a:pt x="764162" y="0"/>
                    </a:lnTo>
                    <a:cubicBezTo>
                      <a:pt x="791024" y="0"/>
                      <a:pt x="812800" y="21776"/>
                      <a:pt x="812800" y="48638"/>
                    </a:cubicBezTo>
                    <a:lnTo>
                      <a:pt x="812800" y="764162"/>
                    </a:lnTo>
                    <a:cubicBezTo>
                      <a:pt x="812800" y="791024"/>
                      <a:pt x="791024" y="812800"/>
                      <a:pt x="764162" y="812800"/>
                    </a:cubicBezTo>
                    <a:lnTo>
                      <a:pt x="48638" y="812800"/>
                    </a:lnTo>
                    <a:cubicBezTo>
                      <a:pt x="21776" y="812800"/>
                      <a:pt x="0" y="791024"/>
                      <a:pt x="0" y="764162"/>
                    </a:cubicBezTo>
                    <a:lnTo>
                      <a:pt x="0" y="48638"/>
                    </a:lnTo>
                    <a:cubicBezTo>
                      <a:pt x="0" y="21776"/>
                      <a:pt x="21776" y="0"/>
                      <a:pt x="48638" y="0"/>
                    </a:cubicBezTo>
                    <a:close/>
                  </a:path>
                </a:pathLst>
              </a:custGeom>
              <a:blipFill>
                <a:blip r:embed="rId8"/>
                <a:stretch>
                  <a:fillRect/>
                </a:stretch>
              </a:blipFill>
            </p:spPr>
            <p:txBody>
              <a:bodyPr/>
              <a:lstStyle/>
              <a:p>
                <a:endParaRPr lang="fr-CA"/>
              </a:p>
            </p:txBody>
          </p:sp>
        </p:grpSp>
        <p:sp>
          <p:nvSpPr>
            <p:cNvPr id="21" name="TextBox 21"/>
            <p:cNvSpPr txBox="1"/>
            <p:nvPr/>
          </p:nvSpPr>
          <p:spPr>
            <a:xfrm rot="-90719">
              <a:off x="7578" y="-51809"/>
              <a:ext cx="8355473" cy="1008447"/>
            </a:xfrm>
            <a:prstGeom prst="rect">
              <a:avLst/>
            </a:prstGeom>
          </p:spPr>
          <p:txBody>
            <a:bodyPr lIns="0" tIns="0" rIns="0" bIns="0" rtlCol="0" anchor="t">
              <a:spAutoFit/>
            </a:bodyPr>
            <a:lstStyle/>
            <a:p>
              <a:pPr algn="ctr">
                <a:lnSpc>
                  <a:spcPts val="6686"/>
                </a:lnSpc>
              </a:pPr>
              <a:r>
                <a:rPr lang="en-US" sz="4179">
                  <a:solidFill>
                    <a:srgbClr val="202D36"/>
                  </a:solidFill>
                  <a:latin typeface="Heebo"/>
                  <a:ea typeface="Heebo"/>
                  <a:cs typeface="Heebo"/>
                  <a:sym typeface="Heebo"/>
                </a:rPr>
                <a:t>Culture québécoise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rot="4119391">
            <a:off x="-3247830" y="4190166"/>
            <a:ext cx="4092356" cy="4114800"/>
          </a:xfrm>
          <a:custGeom>
            <a:avLst/>
            <a:gdLst/>
            <a:ahLst/>
            <a:cxnLst/>
            <a:rect l="l" t="t" r="r" b="b"/>
            <a:pathLst>
              <a:path w="4092356" h="4114800">
                <a:moveTo>
                  <a:pt x="0" y="0"/>
                </a:moveTo>
                <a:lnTo>
                  <a:pt x="4092355" y="0"/>
                </a:lnTo>
                <a:lnTo>
                  <a:pt x="4092355"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Freeform 8"/>
          <p:cNvSpPr/>
          <p:nvPr/>
        </p:nvSpPr>
        <p:spPr>
          <a:xfrm rot="-5625383">
            <a:off x="16189059" y="3163636"/>
            <a:ext cx="4069911" cy="4114800"/>
          </a:xfrm>
          <a:custGeom>
            <a:avLst/>
            <a:gdLst/>
            <a:ahLst/>
            <a:cxnLst/>
            <a:rect l="l" t="t" r="r" b="b"/>
            <a:pathLst>
              <a:path w="4069911" h="4114800">
                <a:moveTo>
                  <a:pt x="0" y="0"/>
                </a:moveTo>
                <a:lnTo>
                  <a:pt x="4069911" y="0"/>
                </a:lnTo>
                <a:lnTo>
                  <a:pt x="4069911"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TextBox 9"/>
          <p:cNvSpPr txBox="1"/>
          <p:nvPr/>
        </p:nvSpPr>
        <p:spPr>
          <a:xfrm rot="-287023">
            <a:off x="468086" y="8104672"/>
            <a:ext cx="15717972" cy="1355504"/>
          </a:xfrm>
          <a:prstGeom prst="rect">
            <a:avLst/>
          </a:prstGeom>
        </p:spPr>
        <p:txBody>
          <a:bodyPr lIns="0" tIns="0" rIns="0" bIns="0" rtlCol="0" anchor="t">
            <a:spAutoFit/>
          </a:bodyPr>
          <a:lstStyle/>
          <a:p>
            <a:pPr algn="ctr">
              <a:lnSpc>
                <a:spcPts val="11230"/>
              </a:lnSpc>
            </a:pPr>
            <a:r>
              <a:rPr lang="en-US" sz="8021">
                <a:solidFill>
                  <a:srgbClr val="000000"/>
                </a:solidFill>
                <a:latin typeface="Heebo"/>
                <a:ea typeface="Heebo"/>
                <a:cs typeface="Heebo"/>
                <a:sym typeface="Heebo"/>
              </a:rPr>
              <a:t>ex: </a:t>
            </a:r>
            <a:r>
              <a:rPr lang="en-US" sz="8021" u="sng">
                <a:solidFill>
                  <a:srgbClr val="000000"/>
                </a:solidFill>
                <a:latin typeface="Heebo"/>
                <a:ea typeface="Heebo"/>
                <a:cs typeface="Heebo"/>
                <a:sym typeface="Heebo"/>
                <a:hlinkClick r:id="rId6" tooltip="https://recit.qc.ca/normes-graphiques-2/"/>
              </a:rPr>
              <a:t>Normes graphiques </a:t>
            </a:r>
            <a:r>
              <a:rPr lang="en-US" sz="8021">
                <a:solidFill>
                  <a:srgbClr val="000000"/>
                </a:solidFill>
                <a:latin typeface="Heebo"/>
                <a:ea typeface="Heebo"/>
                <a:cs typeface="Heebo"/>
                <a:sym typeface="Heebo"/>
              </a:rPr>
              <a:t>du RÉCIT</a:t>
            </a:r>
          </a:p>
        </p:txBody>
      </p:sp>
      <p:sp>
        <p:nvSpPr>
          <p:cNvPr id="10" name="TextBox 10"/>
          <p:cNvSpPr txBox="1"/>
          <p:nvPr/>
        </p:nvSpPr>
        <p:spPr>
          <a:xfrm>
            <a:off x="798322" y="301810"/>
            <a:ext cx="13293729" cy="1171576"/>
          </a:xfrm>
          <a:prstGeom prst="rect">
            <a:avLst/>
          </a:prstGeom>
        </p:spPr>
        <p:txBody>
          <a:bodyPr lIns="0" tIns="0" rIns="0" bIns="0" rtlCol="0" anchor="t">
            <a:spAutoFit/>
          </a:bodyPr>
          <a:lstStyle/>
          <a:p>
            <a:pPr algn="l">
              <a:lnSpc>
                <a:spcPts val="8550"/>
              </a:lnSpc>
            </a:pPr>
            <a:r>
              <a:rPr lang="en-US" sz="9500">
                <a:solidFill>
                  <a:srgbClr val="000000"/>
                </a:solidFill>
                <a:latin typeface="Hangyaboly 1"/>
                <a:ea typeface="Hangyaboly 1"/>
                <a:cs typeface="Hangyaboly 1"/>
                <a:sym typeface="Hangyaboly 1"/>
              </a:rPr>
              <a:t>Logo et etc.</a:t>
            </a:r>
          </a:p>
        </p:txBody>
      </p:sp>
      <p:sp>
        <p:nvSpPr>
          <p:cNvPr id="11" name="TextBox 11"/>
          <p:cNvSpPr txBox="1"/>
          <p:nvPr/>
        </p:nvSpPr>
        <p:spPr>
          <a:xfrm>
            <a:off x="2394239" y="3170554"/>
            <a:ext cx="12708601" cy="3869692"/>
          </a:xfrm>
          <a:prstGeom prst="rect">
            <a:avLst/>
          </a:prstGeom>
        </p:spPr>
        <p:txBody>
          <a:bodyPr lIns="0" tIns="0" rIns="0" bIns="0" rtlCol="0" anchor="t">
            <a:spAutoFit/>
          </a:bodyPr>
          <a:lstStyle/>
          <a:p>
            <a:pPr algn="l">
              <a:lnSpc>
                <a:spcPts val="6159"/>
              </a:lnSpc>
            </a:pPr>
            <a:r>
              <a:rPr lang="en-US" sz="4399">
                <a:solidFill>
                  <a:srgbClr val="000000"/>
                </a:solidFill>
                <a:latin typeface="Heebo"/>
                <a:ea typeface="Heebo"/>
                <a:cs typeface="Heebo"/>
                <a:sym typeface="Heebo"/>
              </a:rPr>
              <a:t>Dans le monde du graphisme, l’image de la marque va comprendre tout visuel qui représente la marque, couleurs, typo, etc. </a:t>
            </a:r>
          </a:p>
          <a:p>
            <a:pPr algn="l">
              <a:lnSpc>
                <a:spcPts val="6159"/>
              </a:lnSpc>
            </a:pPr>
            <a:endParaRPr lang="en-US" sz="4399">
              <a:solidFill>
                <a:srgbClr val="000000"/>
              </a:solidFill>
              <a:latin typeface="Heebo"/>
              <a:ea typeface="Heebo"/>
              <a:cs typeface="Heebo"/>
              <a:sym typeface="Heebo"/>
            </a:endParaRPr>
          </a:p>
          <a:p>
            <a:pPr algn="l">
              <a:lnSpc>
                <a:spcPts val="6159"/>
              </a:lnSpc>
            </a:pPr>
            <a:r>
              <a:rPr lang="en-US" sz="4399">
                <a:solidFill>
                  <a:srgbClr val="000000"/>
                </a:solidFill>
                <a:latin typeface="Heebo"/>
                <a:ea typeface="Heebo"/>
                <a:cs typeface="Heebo"/>
                <a:sym typeface="Heebo"/>
              </a:rPr>
              <a:t>Ceux-ci sont encadrés par des normes Graphiques.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rot="4119391">
            <a:off x="-3247830" y="4190166"/>
            <a:ext cx="4092356" cy="4114800"/>
          </a:xfrm>
          <a:custGeom>
            <a:avLst/>
            <a:gdLst/>
            <a:ahLst/>
            <a:cxnLst/>
            <a:rect l="l" t="t" r="r" b="b"/>
            <a:pathLst>
              <a:path w="4092356" h="4114800">
                <a:moveTo>
                  <a:pt x="0" y="0"/>
                </a:moveTo>
                <a:lnTo>
                  <a:pt x="4092355" y="0"/>
                </a:lnTo>
                <a:lnTo>
                  <a:pt x="4092355"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Freeform 8"/>
          <p:cNvSpPr/>
          <p:nvPr/>
        </p:nvSpPr>
        <p:spPr>
          <a:xfrm rot="-5625383">
            <a:off x="16189059" y="3163636"/>
            <a:ext cx="4069911" cy="4114800"/>
          </a:xfrm>
          <a:custGeom>
            <a:avLst/>
            <a:gdLst/>
            <a:ahLst/>
            <a:cxnLst/>
            <a:rect l="l" t="t" r="r" b="b"/>
            <a:pathLst>
              <a:path w="4069911" h="4114800">
                <a:moveTo>
                  <a:pt x="0" y="0"/>
                </a:moveTo>
                <a:lnTo>
                  <a:pt x="4069911" y="0"/>
                </a:lnTo>
                <a:lnTo>
                  <a:pt x="4069911"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pic>
        <p:nvPicPr>
          <p:cNvPr id="9" name="Picture 9"/>
          <p:cNvPicPr>
            <a:picLocks noChangeAspect="1"/>
          </p:cNvPicPr>
          <p:nvPr/>
        </p:nvPicPr>
        <p:blipFill>
          <a:blip r:embed="rId6"/>
          <a:stretch>
            <a:fillRect/>
          </a:stretch>
        </p:blipFill>
        <p:spPr>
          <a:xfrm>
            <a:off x="5933179" y="596916"/>
            <a:ext cx="6416127" cy="10477307"/>
          </a:xfrm>
          <a:prstGeom prst="rect">
            <a:avLst/>
          </a:prstGeom>
        </p:spPr>
      </p:pic>
      <p:sp>
        <p:nvSpPr>
          <p:cNvPr id="10" name="TextBox 10"/>
          <p:cNvSpPr txBox="1"/>
          <p:nvPr/>
        </p:nvSpPr>
        <p:spPr>
          <a:xfrm>
            <a:off x="798322" y="301810"/>
            <a:ext cx="13293729" cy="1171551"/>
          </a:xfrm>
          <a:prstGeom prst="rect">
            <a:avLst/>
          </a:prstGeom>
        </p:spPr>
        <p:txBody>
          <a:bodyPr lIns="0" tIns="0" rIns="0" bIns="0" rtlCol="0" anchor="t">
            <a:spAutoFit/>
          </a:bodyPr>
          <a:lstStyle/>
          <a:p>
            <a:pPr algn="l">
              <a:lnSpc>
                <a:spcPts val="8550"/>
              </a:lnSpc>
            </a:pPr>
            <a:r>
              <a:rPr lang="en-US" sz="9500">
                <a:solidFill>
                  <a:srgbClr val="000000"/>
                </a:solidFill>
                <a:latin typeface="Hangyaboly 1"/>
                <a:ea typeface="Hangyaboly 1"/>
                <a:cs typeface="Hangyaboly 1"/>
                <a:sym typeface="Hangyaboly 1"/>
              </a:rPr>
              <a:t>Connaissances antérieures!</a:t>
            </a:r>
          </a:p>
        </p:txBody>
      </p:sp>
      <p:pic>
        <p:nvPicPr>
          <p:cNvPr id="11" name="Picture 11"/>
          <p:cNvPicPr>
            <a:picLocks noChangeAspect="1"/>
          </p:cNvPicPr>
          <p:nvPr/>
        </p:nvPicPr>
        <p:blipFill>
          <a:blip r:embed="rId7"/>
          <a:stretch>
            <a:fillRect/>
          </a:stretch>
        </p:blipFill>
        <p:spPr>
          <a:xfrm>
            <a:off x="-178974" y="918353"/>
            <a:ext cx="6308958" cy="9834296"/>
          </a:xfrm>
          <a:prstGeom prst="rect">
            <a:avLst/>
          </a:prstGeom>
        </p:spPr>
      </p:pic>
      <p:pic>
        <p:nvPicPr>
          <p:cNvPr id="12" name="Picture 12"/>
          <p:cNvPicPr>
            <a:picLocks noChangeAspect="1"/>
          </p:cNvPicPr>
          <p:nvPr/>
        </p:nvPicPr>
        <p:blipFill>
          <a:blip r:embed="rId8"/>
          <a:stretch>
            <a:fillRect/>
          </a:stretch>
        </p:blipFill>
        <p:spPr>
          <a:xfrm>
            <a:off x="12085162" y="514400"/>
            <a:ext cx="6443632" cy="106423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514350" y="3198639"/>
            <a:ext cx="17445640" cy="5312409"/>
          </a:xfrm>
          <a:prstGeom prst="rect">
            <a:avLst/>
          </a:prstGeom>
        </p:spPr>
        <p:txBody>
          <a:bodyPr lIns="0" tIns="0" rIns="0" bIns="0" rtlCol="0" anchor="t">
            <a:spAutoFit/>
          </a:bodyPr>
          <a:lstStyle/>
          <a:p>
            <a:pPr algn="l">
              <a:lnSpc>
                <a:spcPts val="8480"/>
              </a:lnSpc>
            </a:pPr>
            <a:r>
              <a:rPr lang="en-US" sz="5300">
                <a:solidFill>
                  <a:srgbClr val="000000"/>
                </a:solidFill>
                <a:latin typeface="Heebo"/>
                <a:ea typeface="Heebo"/>
                <a:cs typeface="Heebo"/>
                <a:sym typeface="Heebo"/>
              </a:rPr>
              <a:t>La prochaine partie sert à expliquer ou revisiter les diverses théories des symboliques afin de les utiliser dans la création de l'image de marque. Il est suggéré de questionner les élèves afin qu'ils trouvent les significations eux-mêmes en grand groupe.</a:t>
            </a:r>
          </a:p>
        </p:txBody>
      </p:sp>
      <p:sp>
        <p:nvSpPr>
          <p:cNvPr id="8" name="TextBox 8"/>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Théories de symboliques</a:t>
            </a:r>
          </a:p>
        </p:txBody>
      </p:sp>
      <p:sp>
        <p:nvSpPr>
          <p:cNvPr id="9" name="TextBox 9"/>
          <p:cNvSpPr txBox="1"/>
          <p:nvPr/>
        </p:nvSpPr>
        <p:spPr>
          <a:xfrm>
            <a:off x="932573" y="2114607"/>
            <a:ext cx="17355427" cy="1021092"/>
          </a:xfrm>
          <a:prstGeom prst="rect">
            <a:avLst/>
          </a:prstGeom>
        </p:spPr>
        <p:txBody>
          <a:bodyPr lIns="0" tIns="0" rIns="0" bIns="0" rtlCol="0" anchor="t">
            <a:spAutoFit/>
          </a:bodyPr>
          <a:lstStyle/>
          <a:p>
            <a:pPr algn="l">
              <a:lnSpc>
                <a:spcPts val="7470"/>
              </a:lnSpc>
            </a:pPr>
            <a:r>
              <a:rPr lang="en-US" sz="8300">
                <a:solidFill>
                  <a:srgbClr val="384F5C"/>
                </a:solidFill>
                <a:latin typeface="Hangyaboly 1"/>
                <a:ea typeface="Hangyaboly 1"/>
                <a:cs typeface="Hangyaboly 1"/>
                <a:sym typeface="Hangyaboly 1"/>
              </a:rPr>
              <a:t>Discussion et questionnement en classe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641975" y="-5435223"/>
            <a:ext cx="20865490" cy="7246016"/>
          </a:xfrm>
          <a:custGeom>
            <a:avLst/>
            <a:gdLst/>
            <a:ahLst/>
            <a:cxnLst/>
            <a:rect l="l" t="t" r="r" b="b"/>
            <a:pathLst>
              <a:path w="20865490" h="7246016">
                <a:moveTo>
                  <a:pt x="0" y="0"/>
                </a:moveTo>
                <a:lnTo>
                  <a:pt x="20865490" y="0"/>
                </a:lnTo>
                <a:lnTo>
                  <a:pt x="20865490" y="7246015"/>
                </a:lnTo>
                <a:lnTo>
                  <a:pt x="0" y="724601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3" name="Freeform 3"/>
          <p:cNvSpPr/>
          <p:nvPr/>
        </p:nvSpPr>
        <p:spPr>
          <a:xfrm>
            <a:off x="5590895" y="9161937"/>
            <a:ext cx="16219245" cy="5632501"/>
          </a:xfrm>
          <a:custGeom>
            <a:avLst/>
            <a:gdLst/>
            <a:ahLst/>
            <a:cxnLst/>
            <a:rect l="l" t="t" r="r" b="b"/>
            <a:pathLst>
              <a:path w="16219245" h="5632501">
                <a:moveTo>
                  <a:pt x="0" y="0"/>
                </a:moveTo>
                <a:lnTo>
                  <a:pt x="16219245" y="0"/>
                </a:lnTo>
                <a:lnTo>
                  <a:pt x="16219245" y="5632502"/>
                </a:lnTo>
                <a:lnTo>
                  <a:pt x="0" y="56325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rot="6467081">
            <a:off x="9332936" y="-10758048"/>
            <a:ext cx="9283797" cy="12484324"/>
          </a:xfrm>
          <a:custGeom>
            <a:avLst/>
            <a:gdLst/>
            <a:ahLst/>
            <a:cxnLst/>
            <a:rect l="l" t="t" r="r" b="b"/>
            <a:pathLst>
              <a:path w="9283797" h="12484324">
                <a:moveTo>
                  <a:pt x="0" y="0"/>
                </a:moveTo>
                <a:lnTo>
                  <a:pt x="9283797" y="0"/>
                </a:lnTo>
                <a:lnTo>
                  <a:pt x="9283797" y="12484324"/>
                </a:lnTo>
                <a:lnTo>
                  <a:pt x="0" y="1248432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TextBox 5"/>
          <p:cNvSpPr txBox="1"/>
          <p:nvPr/>
        </p:nvSpPr>
        <p:spPr>
          <a:xfrm rot="1096026">
            <a:off x="14954381" y="888497"/>
            <a:ext cx="4152890" cy="439238"/>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sp>
        <p:nvSpPr>
          <p:cNvPr id="6" name="Freeform 6"/>
          <p:cNvSpPr/>
          <p:nvPr/>
        </p:nvSpPr>
        <p:spPr>
          <a:xfrm>
            <a:off x="3345340" y="3022096"/>
            <a:ext cx="6139842" cy="6139842"/>
          </a:xfrm>
          <a:custGeom>
            <a:avLst/>
            <a:gdLst/>
            <a:ahLst/>
            <a:cxnLst/>
            <a:rect l="l" t="t" r="r" b="b"/>
            <a:pathLst>
              <a:path w="6139842" h="6139842">
                <a:moveTo>
                  <a:pt x="0" y="0"/>
                </a:moveTo>
                <a:lnTo>
                  <a:pt x="6139841" y="0"/>
                </a:lnTo>
                <a:lnTo>
                  <a:pt x="6139841" y="6139841"/>
                </a:lnTo>
                <a:lnTo>
                  <a:pt x="0" y="6139841"/>
                </a:lnTo>
                <a:lnTo>
                  <a:pt x="0" y="0"/>
                </a:lnTo>
                <a:close/>
              </a:path>
            </a:pathLst>
          </a:custGeom>
          <a:blipFill>
            <a:blip r:embed="rId4"/>
            <a:stretch>
              <a:fillRect/>
            </a:stretch>
          </a:blipFill>
          <a:ln cap="sq">
            <a:noFill/>
            <a:prstDash val="solid"/>
            <a:miter/>
          </a:ln>
        </p:spPr>
        <p:txBody>
          <a:bodyPr/>
          <a:lstStyle/>
          <a:p>
            <a:endParaRPr lang="fr-CA"/>
          </a:p>
        </p:txBody>
      </p:sp>
      <p:grpSp>
        <p:nvGrpSpPr>
          <p:cNvPr id="7" name="Group 7"/>
          <p:cNvGrpSpPr/>
          <p:nvPr/>
        </p:nvGrpSpPr>
        <p:grpSpPr>
          <a:xfrm>
            <a:off x="13279092" y="6578360"/>
            <a:ext cx="5008908" cy="1309727"/>
            <a:chOff x="0" y="0"/>
            <a:chExt cx="6678545" cy="1746303"/>
          </a:xfrm>
        </p:grpSpPr>
        <p:sp>
          <p:nvSpPr>
            <p:cNvPr id="8" name="TextBox 8"/>
            <p:cNvSpPr txBox="1"/>
            <p:nvPr/>
          </p:nvSpPr>
          <p:spPr>
            <a:xfrm>
              <a:off x="1845302" y="63527"/>
              <a:ext cx="4833242" cy="157162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Noir: puissance, mystère, obscurité, élégance, sophistication</a:t>
              </a:r>
            </a:p>
          </p:txBody>
        </p:sp>
        <p:grpSp>
          <p:nvGrpSpPr>
            <p:cNvPr id="9" name="Group 9"/>
            <p:cNvGrpSpPr/>
            <p:nvPr/>
          </p:nvGrpSpPr>
          <p:grpSpPr>
            <a:xfrm>
              <a:off x="0" y="0"/>
              <a:ext cx="1746303" cy="174630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a:ln w="9525" cap="sq">
                <a:solidFill>
                  <a:srgbClr val="000000"/>
                </a:solidFill>
                <a:prstDash val="solid"/>
                <a:miter/>
              </a:ln>
            </p:spPr>
            <p:txBody>
              <a:bodyPr/>
              <a:lstStyle/>
              <a:p>
                <a:endParaRPr lang="fr-CA"/>
              </a:p>
            </p:txBody>
          </p:sp>
          <p:sp>
            <p:nvSpPr>
              <p:cNvPr id="11" name="TextBox 11"/>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grpSp>
      <p:sp>
        <p:nvSpPr>
          <p:cNvPr id="12" name="TextBox 12"/>
          <p:cNvSpPr txBox="1"/>
          <p:nvPr/>
        </p:nvSpPr>
        <p:spPr>
          <a:xfrm>
            <a:off x="14663068" y="3859415"/>
            <a:ext cx="3546319"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Argent: pouvoir, modernité, luminosité</a:t>
            </a:r>
          </a:p>
        </p:txBody>
      </p:sp>
      <p:grpSp>
        <p:nvGrpSpPr>
          <p:cNvPr id="13" name="Group 13"/>
          <p:cNvGrpSpPr/>
          <p:nvPr/>
        </p:nvGrpSpPr>
        <p:grpSpPr>
          <a:xfrm>
            <a:off x="13279092" y="3623651"/>
            <a:ext cx="1309727" cy="130972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8797A">
                <a:alpha val="77647"/>
              </a:srgbClr>
            </a:solidFill>
            <a:ln w="9525" cap="sq">
              <a:solidFill>
                <a:srgbClr val="000000">
                  <a:alpha val="77647"/>
                </a:srgbClr>
              </a:solidFill>
              <a:prstDash val="solid"/>
              <a:miter/>
            </a:ln>
          </p:spPr>
          <p:txBody>
            <a:bodyPr/>
            <a:lstStyle/>
            <a:p>
              <a:endParaRPr lang="fr-CA"/>
            </a:p>
          </p:txBody>
        </p:sp>
        <p:sp>
          <p:nvSpPr>
            <p:cNvPr id="15" name="TextBox 15"/>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sp>
        <p:nvSpPr>
          <p:cNvPr id="16" name="TextBox 16"/>
          <p:cNvSpPr txBox="1"/>
          <p:nvPr/>
        </p:nvSpPr>
        <p:spPr>
          <a:xfrm>
            <a:off x="14663068" y="5336770"/>
            <a:ext cx="2434510"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Doré: richesse, réussite </a:t>
            </a:r>
          </a:p>
        </p:txBody>
      </p:sp>
      <p:grpSp>
        <p:nvGrpSpPr>
          <p:cNvPr id="17" name="Group 17"/>
          <p:cNvGrpSpPr/>
          <p:nvPr/>
        </p:nvGrpSpPr>
        <p:grpSpPr>
          <a:xfrm>
            <a:off x="13279092" y="5101006"/>
            <a:ext cx="1309727" cy="130972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C7B26">
                <a:alpha val="74902"/>
              </a:srgbClr>
            </a:solidFill>
            <a:ln w="9525" cap="sq">
              <a:solidFill>
                <a:srgbClr val="000000">
                  <a:alpha val="74902"/>
                </a:srgbClr>
              </a:solidFill>
              <a:prstDash val="solid"/>
              <a:miter/>
            </a:ln>
          </p:spPr>
          <p:txBody>
            <a:bodyPr/>
            <a:lstStyle/>
            <a:p>
              <a:endParaRPr lang="fr-CA"/>
            </a:p>
          </p:txBody>
        </p:sp>
        <p:sp>
          <p:nvSpPr>
            <p:cNvPr id="19" name="TextBox 19"/>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grpSp>
        <p:nvGrpSpPr>
          <p:cNvPr id="20" name="Group 20"/>
          <p:cNvGrpSpPr/>
          <p:nvPr/>
        </p:nvGrpSpPr>
        <p:grpSpPr>
          <a:xfrm>
            <a:off x="13279092" y="8055715"/>
            <a:ext cx="5004545" cy="1309727"/>
            <a:chOff x="0" y="0"/>
            <a:chExt cx="6672727" cy="1746303"/>
          </a:xfrm>
        </p:grpSpPr>
        <p:sp>
          <p:nvSpPr>
            <p:cNvPr id="21" name="TextBox 21"/>
            <p:cNvSpPr txBox="1"/>
            <p:nvPr/>
          </p:nvSpPr>
          <p:spPr>
            <a:xfrm>
              <a:off x="1845302" y="330227"/>
              <a:ext cx="4827425" cy="103822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Blanc: innocence, propreté, humilité, clarté</a:t>
              </a:r>
            </a:p>
          </p:txBody>
        </p:sp>
        <p:grpSp>
          <p:nvGrpSpPr>
            <p:cNvPr id="22" name="Group 22"/>
            <p:cNvGrpSpPr/>
            <p:nvPr/>
          </p:nvGrpSpPr>
          <p:grpSpPr>
            <a:xfrm>
              <a:off x="0" y="0"/>
              <a:ext cx="1746303" cy="174630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9525" cap="sq">
                <a:solidFill>
                  <a:srgbClr val="000000"/>
                </a:solidFill>
                <a:prstDash val="solid"/>
                <a:miter/>
              </a:ln>
            </p:spPr>
            <p:txBody>
              <a:bodyPr/>
              <a:lstStyle/>
              <a:p>
                <a:endParaRPr lang="fr-CA"/>
              </a:p>
            </p:txBody>
          </p:sp>
          <p:sp>
            <p:nvSpPr>
              <p:cNvPr id="24" name="TextBox 24"/>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grpSp>
      <p:grpSp>
        <p:nvGrpSpPr>
          <p:cNvPr id="25" name="Group 25"/>
          <p:cNvGrpSpPr/>
          <p:nvPr/>
        </p:nvGrpSpPr>
        <p:grpSpPr>
          <a:xfrm>
            <a:off x="13279092" y="2168955"/>
            <a:ext cx="4930296" cy="1287068"/>
            <a:chOff x="0" y="0"/>
            <a:chExt cx="6573728" cy="1716091"/>
          </a:xfrm>
        </p:grpSpPr>
        <p:sp>
          <p:nvSpPr>
            <p:cNvPr id="26" name="TextBox 26"/>
            <p:cNvSpPr txBox="1"/>
            <p:nvPr/>
          </p:nvSpPr>
          <p:spPr>
            <a:xfrm>
              <a:off x="1845302" y="315121"/>
              <a:ext cx="4728425" cy="103822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Brun: confort, sécurité, nature, terre à terre</a:t>
              </a:r>
            </a:p>
          </p:txBody>
        </p:sp>
        <p:grpSp>
          <p:nvGrpSpPr>
            <p:cNvPr id="27" name="Group 27"/>
            <p:cNvGrpSpPr/>
            <p:nvPr/>
          </p:nvGrpSpPr>
          <p:grpSpPr>
            <a:xfrm>
              <a:off x="0" y="0"/>
              <a:ext cx="1716091" cy="171609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A3915"/>
              </a:solidFill>
              <a:ln w="9525" cap="sq">
                <a:solidFill>
                  <a:srgbClr val="000000"/>
                </a:solidFill>
                <a:prstDash val="solid"/>
                <a:miter/>
              </a:ln>
            </p:spPr>
            <p:txBody>
              <a:bodyPr/>
              <a:lstStyle/>
              <a:p>
                <a:endParaRPr lang="fr-CA"/>
              </a:p>
            </p:txBody>
          </p:sp>
          <p:sp>
            <p:nvSpPr>
              <p:cNvPr id="29" name="TextBox 29"/>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grpSp>
      <p:sp>
        <p:nvSpPr>
          <p:cNvPr id="30" name="Freeform 30"/>
          <p:cNvSpPr/>
          <p:nvPr/>
        </p:nvSpPr>
        <p:spPr>
          <a:xfrm rot="1780127">
            <a:off x="4767655" y="3208046"/>
            <a:ext cx="1366624" cy="386071"/>
          </a:xfrm>
          <a:custGeom>
            <a:avLst/>
            <a:gdLst/>
            <a:ahLst/>
            <a:cxnLst/>
            <a:rect l="l" t="t" r="r" b="b"/>
            <a:pathLst>
              <a:path w="1366624" h="386071">
                <a:moveTo>
                  <a:pt x="0" y="0"/>
                </a:moveTo>
                <a:lnTo>
                  <a:pt x="1366623" y="0"/>
                </a:lnTo>
                <a:lnTo>
                  <a:pt x="1366623" y="386071"/>
                </a:lnTo>
                <a:lnTo>
                  <a:pt x="0" y="3860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31" name="TextBox 31"/>
          <p:cNvSpPr txBox="1"/>
          <p:nvPr/>
        </p:nvSpPr>
        <p:spPr>
          <a:xfrm>
            <a:off x="1053887" y="564694"/>
            <a:ext cx="11967370" cy="1213762"/>
          </a:xfrm>
          <a:prstGeom prst="rect">
            <a:avLst/>
          </a:prstGeom>
        </p:spPr>
        <p:txBody>
          <a:bodyPr lIns="0" tIns="0" rIns="0" bIns="0" rtlCol="0" anchor="t">
            <a:spAutoFit/>
          </a:bodyPr>
          <a:lstStyle/>
          <a:p>
            <a:pPr algn="l">
              <a:lnSpc>
                <a:spcPts val="8887"/>
              </a:lnSpc>
            </a:pPr>
            <a:r>
              <a:rPr lang="en-US" sz="9874">
                <a:solidFill>
                  <a:srgbClr val="000000"/>
                </a:solidFill>
                <a:latin typeface="Hangyaboly 1"/>
                <a:ea typeface="Hangyaboly 1"/>
                <a:cs typeface="Hangyaboly 1"/>
                <a:sym typeface="Hangyaboly 1"/>
              </a:rPr>
              <a:t>Symboliques des couleurs</a:t>
            </a:r>
          </a:p>
        </p:txBody>
      </p:sp>
      <p:sp>
        <p:nvSpPr>
          <p:cNvPr id="32" name="TextBox 32"/>
          <p:cNvSpPr txBox="1"/>
          <p:nvPr/>
        </p:nvSpPr>
        <p:spPr>
          <a:xfrm>
            <a:off x="2554028" y="2104549"/>
            <a:ext cx="3670295"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Rouge: passion, danger, énergie, intensité, action</a:t>
            </a:r>
          </a:p>
        </p:txBody>
      </p:sp>
      <p:sp>
        <p:nvSpPr>
          <p:cNvPr id="33" name="TextBox 33"/>
          <p:cNvSpPr txBox="1"/>
          <p:nvPr/>
        </p:nvSpPr>
        <p:spPr>
          <a:xfrm>
            <a:off x="1458812" y="8467726"/>
            <a:ext cx="2996029"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Bleu calme, stabilité, harmonie, confiance</a:t>
            </a:r>
          </a:p>
        </p:txBody>
      </p:sp>
      <p:sp>
        <p:nvSpPr>
          <p:cNvPr id="34" name="TextBox 34"/>
          <p:cNvSpPr txBox="1"/>
          <p:nvPr/>
        </p:nvSpPr>
        <p:spPr>
          <a:xfrm>
            <a:off x="9144000" y="7468988"/>
            <a:ext cx="3804478"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Vert: nature, régénération, croissance, générosité, santé</a:t>
            </a:r>
          </a:p>
        </p:txBody>
      </p:sp>
      <p:sp>
        <p:nvSpPr>
          <p:cNvPr id="35" name="TextBox 35"/>
          <p:cNvSpPr txBox="1"/>
          <p:nvPr/>
        </p:nvSpPr>
        <p:spPr>
          <a:xfrm>
            <a:off x="8892744" y="3342987"/>
            <a:ext cx="3316929"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Jaune: bonheur, positivité, optimisme, été</a:t>
            </a:r>
          </a:p>
        </p:txBody>
      </p:sp>
      <p:sp>
        <p:nvSpPr>
          <p:cNvPr id="36" name="TextBox 36"/>
          <p:cNvSpPr txBox="1"/>
          <p:nvPr/>
        </p:nvSpPr>
        <p:spPr>
          <a:xfrm>
            <a:off x="7206215" y="1968324"/>
            <a:ext cx="4557933"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Orange: créativité enthousiasme, succès, aventure, équilibre </a:t>
            </a:r>
          </a:p>
        </p:txBody>
      </p:sp>
      <p:sp>
        <p:nvSpPr>
          <p:cNvPr id="37" name="TextBox 37"/>
          <p:cNvSpPr txBox="1"/>
          <p:nvPr/>
        </p:nvSpPr>
        <p:spPr>
          <a:xfrm rot="-72677">
            <a:off x="12648232" y="1042187"/>
            <a:ext cx="3879964" cy="482453"/>
          </a:xfrm>
          <a:prstGeom prst="rect">
            <a:avLst/>
          </a:prstGeom>
        </p:spPr>
        <p:txBody>
          <a:bodyPr lIns="0" tIns="0" rIns="0" bIns="0" rtlCol="0" anchor="t">
            <a:spAutoFit/>
          </a:bodyPr>
          <a:lstStyle/>
          <a:p>
            <a:pPr algn="ctr">
              <a:lnSpc>
                <a:spcPts val="3969"/>
              </a:lnSpc>
            </a:pPr>
            <a:r>
              <a:rPr lang="en-US" sz="2835">
                <a:solidFill>
                  <a:srgbClr val="000000"/>
                </a:solidFill>
                <a:latin typeface="Heebo"/>
                <a:ea typeface="Heebo"/>
                <a:cs typeface="Heebo"/>
                <a:sym typeface="Heebo"/>
              </a:rPr>
              <a:t>occidentale</a:t>
            </a:r>
          </a:p>
        </p:txBody>
      </p:sp>
      <p:sp>
        <p:nvSpPr>
          <p:cNvPr id="38" name="TextBox 38"/>
          <p:cNvSpPr txBox="1"/>
          <p:nvPr/>
        </p:nvSpPr>
        <p:spPr>
          <a:xfrm>
            <a:off x="964675" y="3859415"/>
            <a:ext cx="3000282"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Magenta: féminité, immaturité, amour</a:t>
            </a:r>
          </a:p>
        </p:txBody>
      </p:sp>
      <p:sp>
        <p:nvSpPr>
          <p:cNvPr id="39" name="TextBox 39"/>
          <p:cNvSpPr txBox="1"/>
          <p:nvPr/>
        </p:nvSpPr>
        <p:spPr>
          <a:xfrm>
            <a:off x="374350" y="5522501"/>
            <a:ext cx="3059298" cy="790574"/>
          </a:xfrm>
          <a:prstGeom prst="rect">
            <a:avLst/>
          </a:prstGeom>
        </p:spPr>
        <p:txBody>
          <a:bodyPr lIns="0" tIns="0" rIns="0" bIns="0" rtlCol="0" anchor="t">
            <a:spAutoFit/>
          </a:bodyPr>
          <a:lstStyle/>
          <a:p>
            <a:pPr algn="l">
              <a:lnSpc>
                <a:spcPts val="3150"/>
              </a:lnSpc>
            </a:pPr>
            <a:r>
              <a:rPr lang="en-US" sz="2250">
                <a:solidFill>
                  <a:srgbClr val="000000"/>
                </a:solidFill>
                <a:latin typeface="Heebo"/>
                <a:ea typeface="Heebo"/>
                <a:cs typeface="Heebo"/>
                <a:sym typeface="Heebo"/>
              </a:rPr>
              <a:t>Violet: luxe, pouvoir, noblesse, sagesse</a:t>
            </a:r>
          </a:p>
        </p:txBody>
      </p:sp>
      <p:sp>
        <p:nvSpPr>
          <p:cNvPr id="40" name="TextBox 40"/>
          <p:cNvSpPr txBox="1"/>
          <p:nvPr/>
        </p:nvSpPr>
        <p:spPr>
          <a:xfrm>
            <a:off x="16105098" y="9869651"/>
            <a:ext cx="2555733" cy="327772"/>
          </a:xfrm>
          <a:prstGeom prst="rect">
            <a:avLst/>
          </a:prstGeom>
        </p:spPr>
        <p:txBody>
          <a:bodyPr lIns="0" tIns="0" rIns="0" bIns="0" rtlCol="0" anchor="t">
            <a:spAutoFit/>
          </a:bodyPr>
          <a:lstStyle/>
          <a:p>
            <a:pPr algn="ctr">
              <a:lnSpc>
                <a:spcPts val="2615"/>
              </a:lnSpc>
            </a:pPr>
            <a:r>
              <a:rPr lang="en-US" sz="1867" u="sng">
                <a:solidFill>
                  <a:srgbClr val="000000"/>
                </a:solidFill>
                <a:latin typeface="Heebo"/>
                <a:ea typeface="Heebo"/>
                <a:cs typeface="Heebo"/>
                <a:sym typeface="Heebo"/>
                <a:hlinkClick r:id="rId6" tooltip="https://www.adobe.com/fr/creativecloud/design/discover/color-symbolism.html#la-symbolique-des-couleurs"/>
              </a:rPr>
              <a:t>Adobe colors</a:t>
            </a:r>
          </a:p>
        </p:txBody>
      </p:sp>
      <p:sp>
        <p:nvSpPr>
          <p:cNvPr id="41" name="Freeform 41"/>
          <p:cNvSpPr/>
          <p:nvPr/>
        </p:nvSpPr>
        <p:spPr>
          <a:xfrm flipV="1">
            <a:off x="3345340" y="3907040"/>
            <a:ext cx="1366624" cy="386071"/>
          </a:xfrm>
          <a:custGeom>
            <a:avLst/>
            <a:gdLst/>
            <a:ahLst/>
            <a:cxnLst/>
            <a:rect l="l" t="t" r="r" b="b"/>
            <a:pathLst>
              <a:path w="1366624" h="386071">
                <a:moveTo>
                  <a:pt x="0" y="386071"/>
                </a:moveTo>
                <a:lnTo>
                  <a:pt x="1366624" y="386071"/>
                </a:lnTo>
                <a:lnTo>
                  <a:pt x="1366624" y="0"/>
                </a:lnTo>
                <a:lnTo>
                  <a:pt x="0" y="0"/>
                </a:lnTo>
                <a:lnTo>
                  <a:pt x="0" y="386071"/>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2" name="Freeform 42"/>
          <p:cNvSpPr/>
          <p:nvPr/>
        </p:nvSpPr>
        <p:spPr>
          <a:xfrm rot="-894560">
            <a:off x="2548628" y="6144776"/>
            <a:ext cx="1366624" cy="386071"/>
          </a:xfrm>
          <a:custGeom>
            <a:avLst/>
            <a:gdLst/>
            <a:ahLst/>
            <a:cxnLst/>
            <a:rect l="l" t="t" r="r" b="b"/>
            <a:pathLst>
              <a:path w="1366624" h="386071">
                <a:moveTo>
                  <a:pt x="0" y="0"/>
                </a:moveTo>
                <a:lnTo>
                  <a:pt x="1366624" y="0"/>
                </a:lnTo>
                <a:lnTo>
                  <a:pt x="1366624" y="386071"/>
                </a:lnTo>
                <a:lnTo>
                  <a:pt x="0" y="386071"/>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3" name="Freeform 43"/>
          <p:cNvSpPr/>
          <p:nvPr/>
        </p:nvSpPr>
        <p:spPr>
          <a:xfrm rot="-1439756" flipV="1">
            <a:off x="3375616" y="7920691"/>
            <a:ext cx="1366624" cy="386071"/>
          </a:xfrm>
          <a:custGeom>
            <a:avLst/>
            <a:gdLst/>
            <a:ahLst/>
            <a:cxnLst/>
            <a:rect l="l" t="t" r="r" b="b"/>
            <a:pathLst>
              <a:path w="1366624" h="386071">
                <a:moveTo>
                  <a:pt x="0" y="386071"/>
                </a:moveTo>
                <a:lnTo>
                  <a:pt x="1366624" y="386071"/>
                </a:lnTo>
                <a:lnTo>
                  <a:pt x="1366624" y="0"/>
                </a:lnTo>
                <a:lnTo>
                  <a:pt x="0" y="0"/>
                </a:lnTo>
                <a:lnTo>
                  <a:pt x="0" y="386071"/>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4" name="Freeform 44"/>
          <p:cNvSpPr/>
          <p:nvPr/>
        </p:nvSpPr>
        <p:spPr>
          <a:xfrm rot="-819589" flipH="1">
            <a:off x="8456340" y="4257435"/>
            <a:ext cx="1366624" cy="386071"/>
          </a:xfrm>
          <a:custGeom>
            <a:avLst/>
            <a:gdLst/>
            <a:ahLst/>
            <a:cxnLst/>
            <a:rect l="l" t="t" r="r" b="b"/>
            <a:pathLst>
              <a:path w="1366624" h="386071">
                <a:moveTo>
                  <a:pt x="1366623" y="0"/>
                </a:moveTo>
                <a:lnTo>
                  <a:pt x="0" y="0"/>
                </a:lnTo>
                <a:lnTo>
                  <a:pt x="0" y="386072"/>
                </a:lnTo>
                <a:lnTo>
                  <a:pt x="1366623" y="386072"/>
                </a:lnTo>
                <a:lnTo>
                  <a:pt x="1366623"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5" name="Freeform 45"/>
          <p:cNvSpPr/>
          <p:nvPr/>
        </p:nvSpPr>
        <p:spPr>
          <a:xfrm rot="-3362219" flipH="1">
            <a:off x="7204928" y="3240442"/>
            <a:ext cx="1366624" cy="386071"/>
          </a:xfrm>
          <a:custGeom>
            <a:avLst/>
            <a:gdLst/>
            <a:ahLst/>
            <a:cxnLst/>
            <a:rect l="l" t="t" r="r" b="b"/>
            <a:pathLst>
              <a:path w="1366624" h="386071">
                <a:moveTo>
                  <a:pt x="1366624" y="0"/>
                </a:moveTo>
                <a:lnTo>
                  <a:pt x="0" y="0"/>
                </a:lnTo>
                <a:lnTo>
                  <a:pt x="0" y="386071"/>
                </a:lnTo>
                <a:lnTo>
                  <a:pt x="1366624" y="386071"/>
                </a:lnTo>
                <a:lnTo>
                  <a:pt x="1366624"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46" name="Freeform 46"/>
          <p:cNvSpPr/>
          <p:nvPr/>
        </p:nvSpPr>
        <p:spPr>
          <a:xfrm rot="1387285" flipH="1" flipV="1">
            <a:off x="8603902" y="6947708"/>
            <a:ext cx="1366624" cy="386071"/>
          </a:xfrm>
          <a:custGeom>
            <a:avLst/>
            <a:gdLst/>
            <a:ahLst/>
            <a:cxnLst/>
            <a:rect l="l" t="t" r="r" b="b"/>
            <a:pathLst>
              <a:path w="1366624" h="386071">
                <a:moveTo>
                  <a:pt x="1366624" y="386071"/>
                </a:moveTo>
                <a:lnTo>
                  <a:pt x="0" y="386071"/>
                </a:lnTo>
                <a:lnTo>
                  <a:pt x="0" y="0"/>
                </a:lnTo>
                <a:lnTo>
                  <a:pt x="1366624" y="0"/>
                </a:lnTo>
                <a:lnTo>
                  <a:pt x="1366624" y="386071"/>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1028700" y="626470"/>
            <a:ext cx="13293729" cy="1171576"/>
          </a:xfrm>
          <a:prstGeom prst="rect">
            <a:avLst/>
          </a:prstGeom>
        </p:spPr>
        <p:txBody>
          <a:bodyPr lIns="0" tIns="0" rIns="0" bIns="0" rtlCol="0" anchor="t">
            <a:spAutoFit/>
          </a:bodyPr>
          <a:lstStyle/>
          <a:p>
            <a:pPr algn="l">
              <a:lnSpc>
                <a:spcPts val="8550"/>
              </a:lnSpc>
            </a:pPr>
            <a:r>
              <a:rPr lang="en-US" sz="9500">
                <a:solidFill>
                  <a:srgbClr val="000000"/>
                </a:solidFill>
                <a:latin typeface="Hangyaboly 1"/>
                <a:ea typeface="Hangyaboly 1"/>
                <a:cs typeface="Hangyaboly 1"/>
                <a:sym typeface="Hangyaboly 1"/>
              </a:rPr>
              <a:t>Symbolique des formes</a:t>
            </a:r>
          </a:p>
        </p:txBody>
      </p:sp>
      <p:grpSp>
        <p:nvGrpSpPr>
          <p:cNvPr id="8" name="Group 8"/>
          <p:cNvGrpSpPr/>
          <p:nvPr/>
        </p:nvGrpSpPr>
        <p:grpSpPr>
          <a:xfrm>
            <a:off x="953603" y="2317443"/>
            <a:ext cx="2936938" cy="4114800"/>
            <a:chOff x="0" y="0"/>
            <a:chExt cx="3915918" cy="5486400"/>
          </a:xfrm>
        </p:grpSpPr>
        <p:sp>
          <p:nvSpPr>
            <p:cNvPr id="9" name="Freeform 9"/>
            <p:cNvSpPr/>
            <p:nvPr/>
          </p:nvSpPr>
          <p:spPr>
            <a:xfrm>
              <a:off x="0" y="0"/>
              <a:ext cx="3915918" cy="5486400"/>
            </a:xfrm>
            <a:custGeom>
              <a:avLst/>
              <a:gdLst/>
              <a:ahLst/>
              <a:cxnLst/>
              <a:rect l="l" t="t" r="r" b="b"/>
              <a:pathLst>
                <a:path w="3915918" h="5486400">
                  <a:moveTo>
                    <a:pt x="0" y="0"/>
                  </a:moveTo>
                  <a:lnTo>
                    <a:pt x="3915918" y="0"/>
                  </a:lnTo>
                  <a:lnTo>
                    <a:pt x="3915918" y="5486400"/>
                  </a:lnTo>
                  <a:lnTo>
                    <a:pt x="0" y="54864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10" name="TextBox 10"/>
            <p:cNvSpPr txBox="1"/>
            <p:nvPr/>
          </p:nvSpPr>
          <p:spPr>
            <a:xfrm>
              <a:off x="0" y="2002790"/>
              <a:ext cx="3915918" cy="1423670"/>
            </a:xfrm>
            <a:prstGeom prst="rect">
              <a:avLst/>
            </a:prstGeom>
          </p:spPr>
          <p:txBody>
            <a:bodyPr lIns="0" tIns="0" rIns="0" bIns="0" rtlCol="0" anchor="t">
              <a:spAutoFit/>
            </a:bodyPr>
            <a:lstStyle/>
            <a:p>
              <a:pPr algn="ctr">
                <a:lnSpc>
                  <a:spcPts val="4409"/>
                </a:lnSpc>
              </a:pPr>
              <a:r>
                <a:rPr lang="en-US" sz="3150">
                  <a:solidFill>
                    <a:srgbClr val="FFFFFF"/>
                  </a:solidFill>
                  <a:latin typeface="Heebo"/>
                  <a:ea typeface="Heebo"/>
                  <a:cs typeface="Heebo"/>
                  <a:sym typeface="Heebo"/>
                </a:rPr>
                <a:t>Dynamisme</a:t>
              </a:r>
            </a:p>
            <a:p>
              <a:pPr algn="ctr">
                <a:lnSpc>
                  <a:spcPts val="4409"/>
                </a:lnSpc>
              </a:pPr>
              <a:r>
                <a:rPr lang="en-US" sz="3150">
                  <a:solidFill>
                    <a:srgbClr val="FFFFFF"/>
                  </a:solidFill>
                  <a:latin typeface="Heebo"/>
                  <a:ea typeface="Heebo"/>
                  <a:cs typeface="Heebo"/>
                  <a:sym typeface="Heebo"/>
                </a:rPr>
                <a:t>Partage</a:t>
              </a:r>
            </a:p>
          </p:txBody>
        </p:sp>
      </p:grpSp>
      <p:grpSp>
        <p:nvGrpSpPr>
          <p:cNvPr id="11" name="Group 11"/>
          <p:cNvGrpSpPr/>
          <p:nvPr/>
        </p:nvGrpSpPr>
        <p:grpSpPr>
          <a:xfrm>
            <a:off x="5032644" y="2831793"/>
            <a:ext cx="3086100" cy="3086100"/>
            <a:chOff x="0" y="0"/>
            <a:chExt cx="4114800" cy="4114800"/>
          </a:xfrm>
        </p:grpSpPr>
        <p:grpSp>
          <p:nvGrpSpPr>
            <p:cNvPr id="12" name="Group 12"/>
            <p:cNvGrpSpPr/>
            <p:nvPr/>
          </p:nvGrpSpPr>
          <p:grpSpPr>
            <a:xfrm>
              <a:off x="0" y="0"/>
              <a:ext cx="4114800" cy="4114800"/>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9BF"/>
              </a:solidFill>
            </p:spPr>
            <p:txBody>
              <a:bodyPr/>
              <a:lstStyle/>
              <a:p>
                <a:endParaRPr lang="fr-CA"/>
              </a:p>
            </p:txBody>
          </p:sp>
          <p:sp>
            <p:nvSpPr>
              <p:cNvPr id="14" name="TextBox 14"/>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sp>
          <p:nvSpPr>
            <p:cNvPr id="15" name="TextBox 15"/>
            <p:cNvSpPr txBox="1"/>
            <p:nvPr/>
          </p:nvSpPr>
          <p:spPr>
            <a:xfrm>
              <a:off x="99441" y="948690"/>
              <a:ext cx="3915918" cy="2160270"/>
            </a:xfrm>
            <a:prstGeom prst="rect">
              <a:avLst/>
            </a:prstGeom>
          </p:spPr>
          <p:txBody>
            <a:bodyPr lIns="0" tIns="0" rIns="0" bIns="0" rtlCol="0" anchor="t">
              <a:spAutoFit/>
            </a:bodyPr>
            <a:lstStyle/>
            <a:p>
              <a:pPr algn="ctr">
                <a:lnSpc>
                  <a:spcPts val="4409"/>
                </a:lnSpc>
              </a:pPr>
              <a:r>
                <a:rPr lang="en-US" sz="3150">
                  <a:solidFill>
                    <a:srgbClr val="FFFFFF"/>
                  </a:solidFill>
                  <a:latin typeface="Heebo"/>
                  <a:ea typeface="Heebo"/>
                  <a:cs typeface="Heebo"/>
                  <a:sym typeface="Heebo"/>
                </a:rPr>
                <a:t>Unité</a:t>
              </a:r>
            </a:p>
            <a:p>
              <a:pPr algn="ctr">
                <a:lnSpc>
                  <a:spcPts val="4409"/>
                </a:lnSpc>
              </a:pPr>
              <a:r>
                <a:rPr lang="en-US" sz="3150">
                  <a:solidFill>
                    <a:srgbClr val="FFFFFF"/>
                  </a:solidFill>
                  <a:latin typeface="Heebo"/>
                  <a:ea typeface="Heebo"/>
                  <a:cs typeface="Heebo"/>
                  <a:sym typeface="Heebo"/>
                </a:rPr>
                <a:t>Perfection</a:t>
              </a:r>
            </a:p>
            <a:p>
              <a:pPr algn="ctr">
                <a:lnSpc>
                  <a:spcPts val="4409"/>
                </a:lnSpc>
              </a:pPr>
              <a:r>
                <a:rPr lang="en-US" sz="3150">
                  <a:solidFill>
                    <a:srgbClr val="FFFFFF"/>
                  </a:solidFill>
                  <a:latin typeface="Heebo"/>
                  <a:ea typeface="Heebo"/>
                  <a:cs typeface="Heebo"/>
                  <a:sym typeface="Heebo"/>
                </a:rPr>
                <a:t>Infini</a:t>
              </a:r>
            </a:p>
          </p:txBody>
        </p:sp>
      </p:grpSp>
      <p:grpSp>
        <p:nvGrpSpPr>
          <p:cNvPr id="16" name="Group 16"/>
          <p:cNvGrpSpPr/>
          <p:nvPr/>
        </p:nvGrpSpPr>
        <p:grpSpPr>
          <a:xfrm>
            <a:off x="9260847" y="3048784"/>
            <a:ext cx="3086100" cy="2652117"/>
            <a:chOff x="0" y="0"/>
            <a:chExt cx="4114800" cy="3536156"/>
          </a:xfrm>
        </p:grpSpPr>
        <p:grpSp>
          <p:nvGrpSpPr>
            <p:cNvPr id="17" name="Group 17"/>
            <p:cNvGrpSpPr/>
            <p:nvPr/>
          </p:nvGrpSpPr>
          <p:grpSpPr>
            <a:xfrm>
              <a:off x="0" y="0"/>
              <a:ext cx="4114800" cy="3536156"/>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69BF"/>
              </a:solidFill>
            </p:spPr>
            <p:txBody>
              <a:bodyPr/>
              <a:lstStyle/>
              <a:p>
                <a:endParaRPr lang="fr-CA"/>
              </a:p>
            </p:txBody>
          </p:sp>
          <p:sp>
            <p:nvSpPr>
              <p:cNvPr id="19" name="TextBox 19"/>
              <p:cNvSpPr txBox="1"/>
              <p:nvPr/>
            </p:nvSpPr>
            <p:spPr>
              <a:xfrm>
                <a:off x="114300" y="-85725"/>
                <a:ext cx="584200" cy="784225"/>
              </a:xfrm>
              <a:prstGeom prst="rect">
                <a:avLst/>
              </a:prstGeom>
            </p:spPr>
            <p:txBody>
              <a:bodyPr lIns="50800" tIns="50800" rIns="50800" bIns="50800" rtlCol="0" anchor="ctr"/>
              <a:lstStyle/>
              <a:p>
                <a:pPr algn="ctr">
                  <a:lnSpc>
                    <a:spcPts val="3356"/>
                  </a:lnSpc>
                </a:pPr>
                <a:endParaRPr/>
              </a:p>
            </p:txBody>
          </p:sp>
        </p:grpSp>
        <p:sp>
          <p:nvSpPr>
            <p:cNvPr id="20" name="TextBox 20"/>
            <p:cNvSpPr txBox="1"/>
            <p:nvPr/>
          </p:nvSpPr>
          <p:spPr>
            <a:xfrm>
              <a:off x="99441" y="1027668"/>
              <a:ext cx="3915918" cy="1423670"/>
            </a:xfrm>
            <a:prstGeom prst="rect">
              <a:avLst/>
            </a:prstGeom>
          </p:spPr>
          <p:txBody>
            <a:bodyPr lIns="0" tIns="0" rIns="0" bIns="0" rtlCol="0" anchor="t">
              <a:spAutoFit/>
            </a:bodyPr>
            <a:lstStyle/>
            <a:p>
              <a:pPr algn="ctr">
                <a:lnSpc>
                  <a:spcPts val="4409"/>
                </a:lnSpc>
              </a:pPr>
              <a:r>
                <a:rPr lang="en-US" sz="3150">
                  <a:solidFill>
                    <a:srgbClr val="FFFFFF"/>
                  </a:solidFill>
                  <a:latin typeface="Heebo"/>
                  <a:ea typeface="Heebo"/>
                  <a:cs typeface="Heebo"/>
                  <a:sym typeface="Heebo"/>
                </a:rPr>
                <a:t>Technologie</a:t>
              </a:r>
            </a:p>
            <a:p>
              <a:pPr algn="ctr">
                <a:lnSpc>
                  <a:spcPts val="4409"/>
                </a:lnSpc>
              </a:pPr>
              <a:r>
                <a:rPr lang="en-US" sz="3150">
                  <a:solidFill>
                    <a:srgbClr val="FFFFFF"/>
                  </a:solidFill>
                  <a:latin typeface="Heebo"/>
                  <a:ea typeface="Heebo"/>
                  <a:cs typeface="Heebo"/>
                  <a:sym typeface="Heebo"/>
                </a:rPr>
                <a:t>Complexité</a:t>
              </a:r>
            </a:p>
          </p:txBody>
        </p:sp>
      </p:grpSp>
      <p:grpSp>
        <p:nvGrpSpPr>
          <p:cNvPr id="21" name="Group 21"/>
          <p:cNvGrpSpPr/>
          <p:nvPr/>
        </p:nvGrpSpPr>
        <p:grpSpPr>
          <a:xfrm>
            <a:off x="13489049" y="2858751"/>
            <a:ext cx="3465352" cy="3032183"/>
            <a:chOff x="0" y="0"/>
            <a:chExt cx="4620469" cy="4042910"/>
          </a:xfrm>
        </p:grpSpPr>
        <p:grpSp>
          <p:nvGrpSpPr>
            <p:cNvPr id="22" name="Group 22"/>
            <p:cNvGrpSpPr/>
            <p:nvPr/>
          </p:nvGrpSpPr>
          <p:grpSpPr>
            <a:xfrm>
              <a:off x="0" y="0"/>
              <a:ext cx="4620469" cy="4042910"/>
              <a:chOff x="0" y="0"/>
              <a:chExt cx="812800" cy="711200"/>
            </a:xfrm>
          </p:grpSpPr>
          <p:sp>
            <p:nvSpPr>
              <p:cNvPr id="23" name="Freeform 23"/>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0069BF"/>
              </a:solidFill>
            </p:spPr>
            <p:txBody>
              <a:bodyPr/>
              <a:lstStyle/>
              <a:p>
                <a:endParaRPr lang="fr-CA"/>
              </a:p>
            </p:txBody>
          </p:sp>
          <p:sp>
            <p:nvSpPr>
              <p:cNvPr id="24" name="TextBox 24"/>
              <p:cNvSpPr txBox="1"/>
              <p:nvPr/>
            </p:nvSpPr>
            <p:spPr>
              <a:xfrm>
                <a:off x="127000" y="-34925"/>
                <a:ext cx="558800" cy="415925"/>
              </a:xfrm>
              <a:prstGeom prst="rect">
                <a:avLst/>
              </a:prstGeom>
            </p:spPr>
            <p:txBody>
              <a:bodyPr lIns="50800" tIns="50800" rIns="50800" bIns="50800" rtlCol="0" anchor="ctr"/>
              <a:lstStyle/>
              <a:p>
                <a:pPr algn="ctr">
                  <a:lnSpc>
                    <a:spcPts val="3356"/>
                  </a:lnSpc>
                </a:pPr>
                <a:endParaRPr/>
              </a:p>
            </p:txBody>
          </p:sp>
        </p:grpSp>
        <p:sp>
          <p:nvSpPr>
            <p:cNvPr id="25" name="TextBox 25"/>
            <p:cNvSpPr txBox="1"/>
            <p:nvPr/>
          </p:nvSpPr>
          <p:spPr>
            <a:xfrm>
              <a:off x="352276" y="597785"/>
              <a:ext cx="3915918" cy="1423670"/>
            </a:xfrm>
            <a:prstGeom prst="rect">
              <a:avLst/>
            </a:prstGeom>
          </p:spPr>
          <p:txBody>
            <a:bodyPr lIns="0" tIns="0" rIns="0" bIns="0" rtlCol="0" anchor="t">
              <a:spAutoFit/>
            </a:bodyPr>
            <a:lstStyle/>
            <a:p>
              <a:pPr algn="ctr">
                <a:lnSpc>
                  <a:spcPts val="4409"/>
                </a:lnSpc>
              </a:pPr>
              <a:r>
                <a:rPr lang="en-US" sz="3150">
                  <a:solidFill>
                    <a:srgbClr val="FFFFFF"/>
                  </a:solidFill>
                  <a:latin typeface="Heebo"/>
                  <a:ea typeface="Heebo"/>
                  <a:cs typeface="Heebo"/>
                  <a:sym typeface="Heebo"/>
                </a:rPr>
                <a:t>Instabilité</a:t>
              </a:r>
            </a:p>
            <a:p>
              <a:pPr algn="ctr">
                <a:lnSpc>
                  <a:spcPts val="4409"/>
                </a:lnSpc>
              </a:pPr>
              <a:r>
                <a:rPr lang="en-US" sz="3150">
                  <a:solidFill>
                    <a:srgbClr val="FFFFFF"/>
                  </a:solidFill>
                  <a:latin typeface="Heebo"/>
                  <a:ea typeface="Heebo"/>
                  <a:cs typeface="Heebo"/>
                  <a:sym typeface="Heebo"/>
                </a:rPr>
                <a:t>Aventure</a:t>
              </a:r>
            </a:p>
          </p:txBody>
        </p:sp>
      </p:grpSp>
      <p:grpSp>
        <p:nvGrpSpPr>
          <p:cNvPr id="26" name="Group 26"/>
          <p:cNvGrpSpPr/>
          <p:nvPr/>
        </p:nvGrpSpPr>
        <p:grpSpPr>
          <a:xfrm>
            <a:off x="953603" y="6549580"/>
            <a:ext cx="3086100" cy="3086100"/>
            <a:chOff x="0" y="0"/>
            <a:chExt cx="4114800" cy="4114800"/>
          </a:xfrm>
        </p:grpSpPr>
        <p:grpSp>
          <p:nvGrpSpPr>
            <p:cNvPr id="27" name="Group 27"/>
            <p:cNvGrpSpPr/>
            <p:nvPr/>
          </p:nvGrpSpPr>
          <p:grpSpPr>
            <a:xfrm>
              <a:off x="0" y="0"/>
              <a:ext cx="4114800" cy="4114800"/>
              <a:chOff x="0" y="0"/>
              <a:chExt cx="812800" cy="812800"/>
            </a:xfrm>
          </p:grpSpPr>
          <p:sp>
            <p:nvSpPr>
              <p:cNvPr id="28" name="Freeform 2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69BF"/>
              </a:solidFill>
            </p:spPr>
            <p:txBody>
              <a:bodyPr/>
              <a:lstStyle/>
              <a:p>
                <a:endParaRPr lang="fr-CA"/>
              </a:p>
            </p:txBody>
          </p:sp>
          <p:sp>
            <p:nvSpPr>
              <p:cNvPr id="29" name="TextBox 29"/>
              <p:cNvSpPr txBox="1"/>
              <p:nvPr/>
            </p:nvSpPr>
            <p:spPr>
              <a:xfrm>
                <a:off x="0" y="-85725"/>
                <a:ext cx="812800" cy="898525"/>
              </a:xfrm>
              <a:prstGeom prst="rect">
                <a:avLst/>
              </a:prstGeom>
            </p:spPr>
            <p:txBody>
              <a:bodyPr lIns="50800" tIns="50800" rIns="50800" bIns="50800" rtlCol="0" anchor="ctr"/>
              <a:lstStyle/>
              <a:p>
                <a:pPr algn="ctr">
                  <a:lnSpc>
                    <a:spcPts val="3356"/>
                  </a:lnSpc>
                </a:pPr>
                <a:endParaRPr/>
              </a:p>
            </p:txBody>
          </p:sp>
        </p:grpSp>
        <p:sp>
          <p:nvSpPr>
            <p:cNvPr id="30" name="TextBox 30"/>
            <p:cNvSpPr txBox="1"/>
            <p:nvPr/>
          </p:nvSpPr>
          <p:spPr>
            <a:xfrm>
              <a:off x="99441" y="580390"/>
              <a:ext cx="3915918" cy="2896870"/>
            </a:xfrm>
            <a:prstGeom prst="rect">
              <a:avLst/>
            </a:prstGeom>
          </p:spPr>
          <p:txBody>
            <a:bodyPr lIns="0" tIns="0" rIns="0" bIns="0" rtlCol="0" anchor="t">
              <a:spAutoFit/>
            </a:bodyPr>
            <a:lstStyle/>
            <a:p>
              <a:pPr algn="ctr">
                <a:lnSpc>
                  <a:spcPts val="4409"/>
                </a:lnSpc>
              </a:pPr>
              <a:r>
                <a:rPr lang="en-US" sz="3150">
                  <a:solidFill>
                    <a:srgbClr val="FFFFFF"/>
                  </a:solidFill>
                  <a:latin typeface="Heebo"/>
                  <a:ea typeface="Heebo"/>
                  <a:cs typeface="Heebo"/>
                  <a:sym typeface="Heebo"/>
                </a:rPr>
                <a:t>Stabilité</a:t>
              </a:r>
            </a:p>
            <a:p>
              <a:pPr algn="ctr">
                <a:lnSpc>
                  <a:spcPts val="4409"/>
                </a:lnSpc>
              </a:pPr>
              <a:r>
                <a:rPr lang="en-US" sz="3150">
                  <a:solidFill>
                    <a:srgbClr val="FFFFFF"/>
                  </a:solidFill>
                  <a:latin typeface="Heebo"/>
                  <a:ea typeface="Heebo"/>
                  <a:cs typeface="Heebo"/>
                  <a:sym typeface="Heebo"/>
                </a:rPr>
                <a:t>Confiance</a:t>
              </a:r>
            </a:p>
            <a:p>
              <a:pPr algn="ctr">
                <a:lnSpc>
                  <a:spcPts val="4409"/>
                </a:lnSpc>
              </a:pPr>
              <a:r>
                <a:rPr lang="en-US" sz="3150">
                  <a:solidFill>
                    <a:srgbClr val="FFFFFF"/>
                  </a:solidFill>
                  <a:latin typeface="Heebo"/>
                  <a:ea typeface="Heebo"/>
                  <a:cs typeface="Heebo"/>
                  <a:sym typeface="Heebo"/>
                </a:rPr>
                <a:t>Sérieux</a:t>
              </a:r>
            </a:p>
            <a:p>
              <a:pPr algn="ctr">
                <a:lnSpc>
                  <a:spcPts val="4409"/>
                </a:lnSpc>
              </a:pPr>
              <a:r>
                <a:rPr lang="en-US" sz="3150">
                  <a:solidFill>
                    <a:srgbClr val="FFFFFF"/>
                  </a:solidFill>
                  <a:latin typeface="Heebo"/>
                  <a:ea typeface="Heebo"/>
                  <a:cs typeface="Heebo"/>
                  <a:sym typeface="Heebo"/>
                </a:rPr>
                <a:t>Solidité</a:t>
              </a:r>
            </a:p>
          </p:txBody>
        </p:sp>
      </p:grpSp>
      <p:grpSp>
        <p:nvGrpSpPr>
          <p:cNvPr id="31" name="Group 31"/>
          <p:cNvGrpSpPr/>
          <p:nvPr/>
        </p:nvGrpSpPr>
        <p:grpSpPr>
          <a:xfrm>
            <a:off x="5633987" y="6549580"/>
            <a:ext cx="6199158" cy="3086100"/>
            <a:chOff x="0" y="0"/>
            <a:chExt cx="8265544" cy="4114800"/>
          </a:xfrm>
        </p:grpSpPr>
        <p:grpSp>
          <p:nvGrpSpPr>
            <p:cNvPr id="32" name="Group 32"/>
            <p:cNvGrpSpPr/>
            <p:nvPr/>
          </p:nvGrpSpPr>
          <p:grpSpPr>
            <a:xfrm>
              <a:off x="0" y="0"/>
              <a:ext cx="8265544" cy="4114800"/>
              <a:chOff x="0" y="0"/>
              <a:chExt cx="1632700" cy="812800"/>
            </a:xfrm>
          </p:grpSpPr>
          <p:sp>
            <p:nvSpPr>
              <p:cNvPr id="33" name="Freeform 33"/>
              <p:cNvSpPr/>
              <p:nvPr/>
            </p:nvSpPr>
            <p:spPr>
              <a:xfrm>
                <a:off x="0" y="0"/>
                <a:ext cx="1632700" cy="812800"/>
              </a:xfrm>
              <a:custGeom>
                <a:avLst/>
                <a:gdLst/>
                <a:ahLst/>
                <a:cxnLst/>
                <a:rect l="l" t="t" r="r" b="b"/>
                <a:pathLst>
                  <a:path w="1632700" h="812800">
                    <a:moveTo>
                      <a:pt x="0" y="0"/>
                    </a:moveTo>
                    <a:lnTo>
                      <a:pt x="1632700" y="0"/>
                    </a:lnTo>
                    <a:lnTo>
                      <a:pt x="1632700" y="812800"/>
                    </a:lnTo>
                    <a:lnTo>
                      <a:pt x="0" y="812800"/>
                    </a:lnTo>
                    <a:close/>
                  </a:path>
                </a:pathLst>
              </a:custGeom>
              <a:solidFill>
                <a:srgbClr val="0069BF"/>
              </a:solidFill>
            </p:spPr>
            <p:txBody>
              <a:bodyPr/>
              <a:lstStyle/>
              <a:p>
                <a:endParaRPr lang="fr-CA"/>
              </a:p>
            </p:txBody>
          </p:sp>
          <p:sp>
            <p:nvSpPr>
              <p:cNvPr id="34" name="TextBox 34"/>
              <p:cNvSpPr txBox="1"/>
              <p:nvPr/>
            </p:nvSpPr>
            <p:spPr>
              <a:xfrm>
                <a:off x="0" y="-85725"/>
                <a:ext cx="1632700" cy="898525"/>
              </a:xfrm>
              <a:prstGeom prst="rect">
                <a:avLst/>
              </a:prstGeom>
            </p:spPr>
            <p:txBody>
              <a:bodyPr lIns="50800" tIns="50800" rIns="50800" bIns="50800" rtlCol="0" anchor="ctr"/>
              <a:lstStyle/>
              <a:p>
                <a:pPr algn="ctr">
                  <a:lnSpc>
                    <a:spcPts val="3356"/>
                  </a:lnSpc>
                </a:pPr>
                <a:endParaRPr/>
              </a:p>
            </p:txBody>
          </p:sp>
        </p:grpSp>
        <p:sp>
          <p:nvSpPr>
            <p:cNvPr id="35" name="TextBox 35"/>
            <p:cNvSpPr txBox="1"/>
            <p:nvPr/>
          </p:nvSpPr>
          <p:spPr>
            <a:xfrm>
              <a:off x="2174813" y="580390"/>
              <a:ext cx="3915918" cy="2896870"/>
            </a:xfrm>
            <a:prstGeom prst="rect">
              <a:avLst/>
            </a:prstGeom>
          </p:spPr>
          <p:txBody>
            <a:bodyPr lIns="0" tIns="0" rIns="0" bIns="0" rtlCol="0" anchor="t">
              <a:spAutoFit/>
            </a:bodyPr>
            <a:lstStyle/>
            <a:p>
              <a:pPr algn="ctr">
                <a:lnSpc>
                  <a:spcPts val="4409"/>
                </a:lnSpc>
              </a:pPr>
              <a:r>
                <a:rPr lang="en-US" sz="3150">
                  <a:solidFill>
                    <a:srgbClr val="FFFFFF"/>
                  </a:solidFill>
                  <a:latin typeface="Heebo"/>
                  <a:ea typeface="Heebo"/>
                  <a:cs typeface="Heebo"/>
                  <a:sym typeface="Heebo"/>
                </a:rPr>
                <a:t>Stabilité</a:t>
              </a:r>
            </a:p>
            <a:p>
              <a:pPr algn="ctr">
                <a:lnSpc>
                  <a:spcPts val="4409"/>
                </a:lnSpc>
              </a:pPr>
              <a:r>
                <a:rPr lang="en-US" sz="3150">
                  <a:solidFill>
                    <a:srgbClr val="FFFFFF"/>
                  </a:solidFill>
                  <a:latin typeface="Heebo"/>
                  <a:ea typeface="Heebo"/>
                  <a:cs typeface="Heebo"/>
                  <a:sym typeface="Heebo"/>
                </a:rPr>
                <a:t>Confiance</a:t>
              </a:r>
            </a:p>
            <a:p>
              <a:pPr algn="ctr">
                <a:lnSpc>
                  <a:spcPts val="4409"/>
                </a:lnSpc>
              </a:pPr>
              <a:r>
                <a:rPr lang="en-US" sz="3150">
                  <a:solidFill>
                    <a:srgbClr val="FFFFFF"/>
                  </a:solidFill>
                  <a:latin typeface="Heebo"/>
                  <a:ea typeface="Heebo"/>
                  <a:cs typeface="Heebo"/>
                  <a:sym typeface="Heebo"/>
                </a:rPr>
                <a:t>Sérieux</a:t>
              </a:r>
            </a:p>
            <a:p>
              <a:pPr algn="ctr">
                <a:lnSpc>
                  <a:spcPts val="4409"/>
                </a:lnSpc>
              </a:pPr>
              <a:r>
                <a:rPr lang="en-US" sz="3150">
                  <a:solidFill>
                    <a:srgbClr val="FFFFFF"/>
                  </a:solidFill>
                  <a:latin typeface="Heebo"/>
                  <a:ea typeface="Heebo"/>
                  <a:cs typeface="Heebo"/>
                  <a:sym typeface="Heebo"/>
                </a:rPr>
                <a:t>Solidité</a:t>
              </a:r>
            </a:p>
          </p:txBody>
        </p:sp>
      </p:grpSp>
      <p:grpSp>
        <p:nvGrpSpPr>
          <p:cNvPr id="36" name="Group 36"/>
          <p:cNvGrpSpPr/>
          <p:nvPr/>
        </p:nvGrpSpPr>
        <p:grpSpPr>
          <a:xfrm>
            <a:off x="13423821" y="6484801"/>
            <a:ext cx="3588591" cy="3140017"/>
            <a:chOff x="0" y="0"/>
            <a:chExt cx="4784788" cy="4186690"/>
          </a:xfrm>
        </p:grpSpPr>
        <p:grpSp>
          <p:nvGrpSpPr>
            <p:cNvPr id="37" name="Group 37"/>
            <p:cNvGrpSpPr/>
            <p:nvPr/>
          </p:nvGrpSpPr>
          <p:grpSpPr>
            <a:xfrm>
              <a:off x="0" y="0"/>
              <a:ext cx="4784788" cy="4186690"/>
              <a:chOff x="0" y="0"/>
              <a:chExt cx="812800" cy="711200"/>
            </a:xfrm>
          </p:grpSpPr>
          <p:sp>
            <p:nvSpPr>
              <p:cNvPr id="38" name="Freeform 38"/>
              <p:cNvSpPr/>
              <p:nvPr/>
            </p:nvSpPr>
            <p:spPr>
              <a:xfrm>
                <a:off x="0" y="0"/>
                <a:ext cx="812800" cy="711200"/>
              </a:xfrm>
              <a:custGeom>
                <a:avLst/>
                <a:gdLst/>
                <a:ahLst/>
                <a:cxnLst/>
                <a:rect l="l" t="t" r="r" b="b"/>
                <a:pathLst>
                  <a:path w="812800" h="711200">
                    <a:moveTo>
                      <a:pt x="406400" y="0"/>
                    </a:moveTo>
                    <a:lnTo>
                      <a:pt x="812800" y="711200"/>
                    </a:lnTo>
                    <a:lnTo>
                      <a:pt x="0" y="711200"/>
                    </a:lnTo>
                    <a:lnTo>
                      <a:pt x="406400" y="0"/>
                    </a:lnTo>
                    <a:close/>
                  </a:path>
                </a:pathLst>
              </a:custGeom>
              <a:solidFill>
                <a:srgbClr val="0069BF"/>
              </a:solidFill>
            </p:spPr>
            <p:txBody>
              <a:bodyPr/>
              <a:lstStyle/>
              <a:p>
                <a:endParaRPr lang="fr-CA"/>
              </a:p>
            </p:txBody>
          </p:sp>
          <p:sp>
            <p:nvSpPr>
              <p:cNvPr id="39" name="TextBox 39"/>
              <p:cNvSpPr txBox="1"/>
              <p:nvPr/>
            </p:nvSpPr>
            <p:spPr>
              <a:xfrm>
                <a:off x="127000" y="244475"/>
                <a:ext cx="558800" cy="415925"/>
              </a:xfrm>
              <a:prstGeom prst="rect">
                <a:avLst/>
              </a:prstGeom>
            </p:spPr>
            <p:txBody>
              <a:bodyPr lIns="50800" tIns="50800" rIns="50800" bIns="50800" rtlCol="0" anchor="ctr"/>
              <a:lstStyle/>
              <a:p>
                <a:pPr algn="ctr">
                  <a:lnSpc>
                    <a:spcPts val="3356"/>
                  </a:lnSpc>
                </a:pPr>
                <a:endParaRPr/>
              </a:p>
            </p:txBody>
          </p:sp>
        </p:grpSp>
        <p:sp>
          <p:nvSpPr>
            <p:cNvPr id="40" name="TextBox 40"/>
            <p:cNvSpPr txBox="1"/>
            <p:nvPr/>
          </p:nvSpPr>
          <p:spPr>
            <a:xfrm>
              <a:off x="478026" y="1803477"/>
              <a:ext cx="3915918" cy="2160270"/>
            </a:xfrm>
            <a:prstGeom prst="rect">
              <a:avLst/>
            </a:prstGeom>
          </p:spPr>
          <p:txBody>
            <a:bodyPr lIns="0" tIns="0" rIns="0" bIns="0" rtlCol="0" anchor="t">
              <a:spAutoFit/>
            </a:bodyPr>
            <a:lstStyle/>
            <a:p>
              <a:pPr algn="ctr">
                <a:lnSpc>
                  <a:spcPts val="4409"/>
                </a:lnSpc>
              </a:pPr>
              <a:r>
                <a:rPr lang="en-US" sz="3150">
                  <a:solidFill>
                    <a:srgbClr val="FFFFFF"/>
                  </a:solidFill>
                  <a:latin typeface="Heebo"/>
                  <a:ea typeface="Heebo"/>
                  <a:cs typeface="Heebo"/>
                  <a:sym typeface="Heebo"/>
                </a:rPr>
                <a:t>Équilibre</a:t>
              </a:r>
            </a:p>
            <a:p>
              <a:pPr algn="ctr">
                <a:lnSpc>
                  <a:spcPts val="4409"/>
                </a:lnSpc>
              </a:pPr>
              <a:r>
                <a:rPr lang="en-US" sz="3150">
                  <a:solidFill>
                    <a:srgbClr val="FFFFFF"/>
                  </a:solidFill>
                  <a:latin typeface="Heebo"/>
                  <a:ea typeface="Heebo"/>
                  <a:cs typeface="Heebo"/>
                  <a:sym typeface="Heebo"/>
                </a:rPr>
                <a:t>Sécurité</a:t>
              </a:r>
            </a:p>
            <a:p>
              <a:pPr algn="ctr">
                <a:lnSpc>
                  <a:spcPts val="4409"/>
                </a:lnSpc>
              </a:pPr>
              <a:r>
                <a:rPr lang="en-US" sz="3150">
                  <a:solidFill>
                    <a:srgbClr val="FFFFFF"/>
                  </a:solidFill>
                  <a:latin typeface="Heebo"/>
                  <a:ea typeface="Heebo"/>
                  <a:cs typeface="Heebo"/>
                  <a:sym typeface="Heebo"/>
                </a:rPr>
                <a:t>Ascension</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593604" y="-1086161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grpSp>
        <p:nvGrpSpPr>
          <p:cNvPr id="7" name="Group 7"/>
          <p:cNvGrpSpPr/>
          <p:nvPr/>
        </p:nvGrpSpPr>
        <p:grpSpPr>
          <a:xfrm>
            <a:off x="863006" y="1105286"/>
            <a:ext cx="15536883" cy="8681233"/>
            <a:chOff x="0" y="0"/>
            <a:chExt cx="20715844" cy="11574978"/>
          </a:xfrm>
        </p:grpSpPr>
        <p:sp>
          <p:nvSpPr>
            <p:cNvPr id="8" name="Freeform 8"/>
            <p:cNvSpPr/>
            <p:nvPr/>
          </p:nvSpPr>
          <p:spPr>
            <a:xfrm>
              <a:off x="0" y="0"/>
              <a:ext cx="20715844" cy="11574978"/>
            </a:xfrm>
            <a:custGeom>
              <a:avLst/>
              <a:gdLst/>
              <a:ahLst/>
              <a:cxnLst/>
              <a:rect l="l" t="t" r="r" b="b"/>
              <a:pathLst>
                <a:path w="20715844" h="11574978">
                  <a:moveTo>
                    <a:pt x="0" y="0"/>
                  </a:moveTo>
                  <a:lnTo>
                    <a:pt x="20715844" y="0"/>
                  </a:lnTo>
                  <a:lnTo>
                    <a:pt x="20715844" y="11574978"/>
                  </a:lnTo>
                  <a:lnTo>
                    <a:pt x="0" y="11574978"/>
                  </a:lnTo>
                  <a:lnTo>
                    <a:pt x="0" y="0"/>
                  </a:lnTo>
                  <a:close/>
                </a:path>
              </a:pathLst>
            </a:custGeom>
            <a:blipFill>
              <a:blip r:embed="rId4"/>
              <a:stretch>
                <a:fillRect/>
              </a:stretch>
            </a:blipFill>
          </p:spPr>
          <p:txBody>
            <a:bodyPr/>
            <a:lstStyle/>
            <a:p>
              <a:endParaRPr lang="fr-CA"/>
            </a:p>
          </p:txBody>
        </p:sp>
        <p:sp>
          <p:nvSpPr>
            <p:cNvPr id="9" name="Freeform 9"/>
            <p:cNvSpPr/>
            <p:nvPr/>
          </p:nvSpPr>
          <p:spPr>
            <a:xfrm>
              <a:off x="19712911" y="10329214"/>
              <a:ext cx="730148" cy="901733"/>
            </a:xfrm>
            <a:custGeom>
              <a:avLst/>
              <a:gdLst/>
              <a:ahLst/>
              <a:cxnLst/>
              <a:rect l="l" t="t" r="r" b="b"/>
              <a:pathLst>
                <a:path w="730148" h="901733">
                  <a:moveTo>
                    <a:pt x="0" y="0"/>
                  </a:moveTo>
                  <a:lnTo>
                    <a:pt x="730148" y="0"/>
                  </a:lnTo>
                  <a:lnTo>
                    <a:pt x="730148" y="901733"/>
                  </a:lnTo>
                  <a:lnTo>
                    <a:pt x="0" y="901733"/>
                  </a:lnTo>
                  <a:lnTo>
                    <a:pt x="0" y="0"/>
                  </a:lnTo>
                  <a:close/>
                </a:path>
              </a:pathLst>
            </a:custGeom>
            <a:blipFill>
              <a:blip r:embed="rId5"/>
              <a:stretch>
                <a:fillRect/>
              </a:stretch>
            </a:blipFill>
          </p:spPr>
          <p:txBody>
            <a:bodyPr/>
            <a:lstStyle/>
            <a:p>
              <a:endParaRPr lang="fr-CA"/>
            </a:p>
          </p:txBody>
        </p:sp>
      </p:grpSp>
      <p:sp>
        <p:nvSpPr>
          <p:cNvPr id="10" name="TextBox 10"/>
          <p:cNvSpPr txBox="1"/>
          <p:nvPr/>
        </p:nvSpPr>
        <p:spPr>
          <a:xfrm>
            <a:off x="863006" y="-85020"/>
            <a:ext cx="16424869" cy="1190306"/>
          </a:xfrm>
          <a:prstGeom prst="rect">
            <a:avLst/>
          </a:prstGeom>
        </p:spPr>
        <p:txBody>
          <a:bodyPr lIns="0" tIns="0" rIns="0" bIns="0" rtlCol="0" anchor="t">
            <a:spAutoFit/>
          </a:bodyPr>
          <a:lstStyle/>
          <a:p>
            <a:pPr algn="l">
              <a:lnSpc>
                <a:spcPts val="9910"/>
              </a:lnSpc>
              <a:spcBef>
                <a:spcPct val="0"/>
              </a:spcBef>
            </a:pPr>
            <a:r>
              <a:rPr lang="en-US" sz="6193">
                <a:solidFill>
                  <a:srgbClr val="000000"/>
                </a:solidFill>
                <a:latin typeface="Hangyaboly 1"/>
                <a:ea typeface="Hangyaboly 1"/>
                <a:cs typeface="Hangyaboly 1"/>
                <a:sym typeface="Hangyaboly 1"/>
              </a:rPr>
              <a:t>affiche récapitulative à imprimer, projeter,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rot="4119391">
            <a:off x="-1017478" y="8231968"/>
            <a:ext cx="4092356" cy="4114800"/>
          </a:xfrm>
          <a:custGeom>
            <a:avLst/>
            <a:gdLst/>
            <a:ahLst/>
            <a:cxnLst/>
            <a:rect l="l" t="t" r="r" b="b"/>
            <a:pathLst>
              <a:path w="4092356" h="4114800">
                <a:moveTo>
                  <a:pt x="0" y="0"/>
                </a:moveTo>
                <a:lnTo>
                  <a:pt x="4092356" y="0"/>
                </a:lnTo>
                <a:lnTo>
                  <a:pt x="4092356"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TextBox 8"/>
          <p:cNvSpPr txBox="1"/>
          <p:nvPr/>
        </p:nvSpPr>
        <p:spPr>
          <a:xfrm>
            <a:off x="707789" y="583508"/>
            <a:ext cx="13502508" cy="1157085"/>
          </a:xfrm>
          <a:prstGeom prst="rect">
            <a:avLst/>
          </a:prstGeom>
        </p:spPr>
        <p:txBody>
          <a:bodyPr lIns="0" tIns="0" rIns="0" bIns="0" rtlCol="0" anchor="t">
            <a:spAutoFit/>
          </a:bodyPr>
          <a:lstStyle/>
          <a:p>
            <a:pPr algn="l">
              <a:lnSpc>
                <a:spcPts val="8432"/>
              </a:lnSpc>
            </a:pPr>
            <a:r>
              <a:rPr lang="en-US" sz="9369">
                <a:solidFill>
                  <a:srgbClr val="000000"/>
                </a:solidFill>
                <a:latin typeface="Hangyaboly 1"/>
                <a:ea typeface="Hangyaboly 1"/>
                <a:cs typeface="Hangyaboly 1"/>
                <a:sym typeface="Hangyaboly 1"/>
              </a:rPr>
              <a:t>Impact de la police d’écriture</a:t>
            </a:r>
          </a:p>
        </p:txBody>
      </p:sp>
      <p:sp>
        <p:nvSpPr>
          <p:cNvPr id="9" name="TextBox 9"/>
          <p:cNvSpPr txBox="1"/>
          <p:nvPr/>
        </p:nvSpPr>
        <p:spPr>
          <a:xfrm>
            <a:off x="1400786" y="2762604"/>
            <a:ext cx="3764193" cy="1359739"/>
          </a:xfrm>
          <a:prstGeom prst="rect">
            <a:avLst/>
          </a:prstGeom>
        </p:spPr>
        <p:txBody>
          <a:bodyPr lIns="0" tIns="0" rIns="0" bIns="0" rtlCol="0" anchor="t">
            <a:spAutoFit/>
          </a:bodyPr>
          <a:lstStyle/>
          <a:p>
            <a:pPr algn="l">
              <a:lnSpc>
                <a:spcPts val="11153"/>
              </a:lnSpc>
            </a:pPr>
            <a:r>
              <a:rPr lang="en-US" sz="7966">
                <a:solidFill>
                  <a:srgbClr val="000000"/>
                </a:solidFill>
                <a:latin typeface="Heebo"/>
                <a:ea typeface="Heebo"/>
                <a:cs typeface="Heebo"/>
                <a:sym typeface="Heebo"/>
              </a:rPr>
              <a:t>AMOUR</a:t>
            </a:r>
          </a:p>
        </p:txBody>
      </p:sp>
      <p:sp>
        <p:nvSpPr>
          <p:cNvPr id="10" name="TextBox 10"/>
          <p:cNvSpPr txBox="1"/>
          <p:nvPr/>
        </p:nvSpPr>
        <p:spPr>
          <a:xfrm>
            <a:off x="1114411" y="4806470"/>
            <a:ext cx="4336943" cy="1474039"/>
          </a:xfrm>
          <a:prstGeom prst="rect">
            <a:avLst/>
          </a:prstGeom>
        </p:spPr>
        <p:txBody>
          <a:bodyPr lIns="0" tIns="0" rIns="0" bIns="0" rtlCol="0" anchor="t">
            <a:spAutoFit/>
          </a:bodyPr>
          <a:lstStyle/>
          <a:p>
            <a:pPr algn="l">
              <a:lnSpc>
                <a:spcPts val="11153"/>
              </a:lnSpc>
            </a:pPr>
            <a:r>
              <a:rPr lang="en-US" sz="7966">
                <a:solidFill>
                  <a:srgbClr val="000000"/>
                </a:solidFill>
                <a:latin typeface="Amonk"/>
                <a:ea typeface="Amonk"/>
                <a:cs typeface="Amonk"/>
                <a:sym typeface="Amonk"/>
              </a:rPr>
              <a:t>AMOUR</a:t>
            </a:r>
          </a:p>
        </p:txBody>
      </p:sp>
      <p:sp>
        <p:nvSpPr>
          <p:cNvPr id="11" name="TextBox 11"/>
          <p:cNvSpPr txBox="1"/>
          <p:nvPr/>
        </p:nvSpPr>
        <p:spPr>
          <a:xfrm>
            <a:off x="791296" y="7052603"/>
            <a:ext cx="3764193" cy="1359739"/>
          </a:xfrm>
          <a:prstGeom prst="rect">
            <a:avLst/>
          </a:prstGeom>
        </p:spPr>
        <p:txBody>
          <a:bodyPr lIns="0" tIns="0" rIns="0" bIns="0" rtlCol="0" anchor="t">
            <a:spAutoFit/>
          </a:bodyPr>
          <a:lstStyle/>
          <a:p>
            <a:pPr algn="l">
              <a:lnSpc>
                <a:spcPts val="11153"/>
              </a:lnSpc>
            </a:pPr>
            <a:r>
              <a:rPr lang="en-US" sz="7966">
                <a:solidFill>
                  <a:srgbClr val="000000"/>
                </a:solidFill>
                <a:latin typeface="Bukhari Script"/>
                <a:ea typeface="Bukhari Script"/>
                <a:cs typeface="Bukhari Script"/>
                <a:sym typeface="Bukhari Script"/>
              </a:rPr>
              <a:t>AMOUR</a:t>
            </a:r>
          </a:p>
        </p:txBody>
      </p:sp>
      <p:sp>
        <p:nvSpPr>
          <p:cNvPr id="12" name="TextBox 12"/>
          <p:cNvSpPr txBox="1"/>
          <p:nvPr/>
        </p:nvSpPr>
        <p:spPr>
          <a:xfrm>
            <a:off x="6229376" y="2676879"/>
            <a:ext cx="3764193" cy="1445464"/>
          </a:xfrm>
          <a:prstGeom prst="rect">
            <a:avLst/>
          </a:prstGeom>
        </p:spPr>
        <p:txBody>
          <a:bodyPr lIns="0" tIns="0" rIns="0" bIns="0" rtlCol="0" anchor="t">
            <a:spAutoFit/>
          </a:bodyPr>
          <a:lstStyle/>
          <a:p>
            <a:pPr algn="ctr">
              <a:lnSpc>
                <a:spcPts val="11153"/>
              </a:lnSpc>
            </a:pPr>
            <a:r>
              <a:rPr lang="en-US" sz="7966">
                <a:solidFill>
                  <a:srgbClr val="000000"/>
                </a:solidFill>
                <a:latin typeface="Bryndan Write"/>
                <a:ea typeface="Bryndan Write"/>
                <a:cs typeface="Bryndan Write"/>
                <a:sym typeface="Bryndan Write"/>
              </a:rPr>
              <a:t>AMOUR</a:t>
            </a:r>
          </a:p>
        </p:txBody>
      </p:sp>
      <p:sp>
        <p:nvSpPr>
          <p:cNvPr id="13" name="TextBox 13"/>
          <p:cNvSpPr txBox="1"/>
          <p:nvPr/>
        </p:nvSpPr>
        <p:spPr>
          <a:xfrm>
            <a:off x="6229376" y="4920770"/>
            <a:ext cx="3764193" cy="1359739"/>
          </a:xfrm>
          <a:prstGeom prst="rect">
            <a:avLst/>
          </a:prstGeom>
        </p:spPr>
        <p:txBody>
          <a:bodyPr lIns="0" tIns="0" rIns="0" bIns="0" rtlCol="0" anchor="t">
            <a:spAutoFit/>
          </a:bodyPr>
          <a:lstStyle/>
          <a:p>
            <a:pPr algn="ctr">
              <a:lnSpc>
                <a:spcPts val="11153"/>
              </a:lnSpc>
            </a:pPr>
            <a:r>
              <a:rPr lang="en-US" sz="7966">
                <a:solidFill>
                  <a:srgbClr val="000000"/>
                </a:solidFill>
                <a:latin typeface="Railey"/>
                <a:ea typeface="Railey"/>
                <a:cs typeface="Railey"/>
                <a:sym typeface="Railey"/>
              </a:rPr>
              <a:t>AMOUR</a:t>
            </a:r>
          </a:p>
        </p:txBody>
      </p:sp>
      <p:sp>
        <p:nvSpPr>
          <p:cNvPr id="14" name="TextBox 14"/>
          <p:cNvSpPr txBox="1"/>
          <p:nvPr/>
        </p:nvSpPr>
        <p:spPr>
          <a:xfrm>
            <a:off x="5333512" y="6890678"/>
            <a:ext cx="4336943" cy="1521664"/>
          </a:xfrm>
          <a:prstGeom prst="rect">
            <a:avLst/>
          </a:prstGeom>
        </p:spPr>
        <p:txBody>
          <a:bodyPr lIns="0" tIns="0" rIns="0" bIns="0" rtlCol="0" anchor="t">
            <a:spAutoFit/>
          </a:bodyPr>
          <a:lstStyle/>
          <a:p>
            <a:pPr algn="ctr">
              <a:lnSpc>
                <a:spcPts val="11153"/>
              </a:lnSpc>
            </a:pPr>
            <a:r>
              <a:rPr lang="en-US" sz="7966">
                <a:solidFill>
                  <a:srgbClr val="000000"/>
                </a:solidFill>
                <a:latin typeface="Chunk Five"/>
                <a:ea typeface="Chunk Five"/>
                <a:cs typeface="Chunk Five"/>
                <a:sym typeface="Chunk Five"/>
              </a:rPr>
              <a:t>AMOUR</a:t>
            </a:r>
          </a:p>
        </p:txBody>
      </p:sp>
      <p:sp>
        <p:nvSpPr>
          <p:cNvPr id="15" name="TextBox 15"/>
          <p:cNvSpPr txBox="1"/>
          <p:nvPr/>
        </p:nvSpPr>
        <p:spPr>
          <a:xfrm>
            <a:off x="12424863" y="2743554"/>
            <a:ext cx="3764193" cy="1378789"/>
          </a:xfrm>
          <a:prstGeom prst="rect">
            <a:avLst/>
          </a:prstGeom>
        </p:spPr>
        <p:txBody>
          <a:bodyPr lIns="0" tIns="0" rIns="0" bIns="0" rtlCol="0" anchor="t">
            <a:spAutoFit/>
          </a:bodyPr>
          <a:lstStyle/>
          <a:p>
            <a:pPr algn="ctr">
              <a:lnSpc>
                <a:spcPts val="11153"/>
              </a:lnSpc>
            </a:pPr>
            <a:r>
              <a:rPr lang="en-US" sz="7966">
                <a:solidFill>
                  <a:srgbClr val="000000"/>
                </a:solidFill>
                <a:latin typeface="Hey Gotcha!"/>
                <a:ea typeface="Hey Gotcha!"/>
                <a:cs typeface="Hey Gotcha!"/>
                <a:sym typeface="Hey Gotcha!"/>
              </a:rPr>
              <a:t>AMOUR</a:t>
            </a:r>
          </a:p>
        </p:txBody>
      </p:sp>
      <p:sp>
        <p:nvSpPr>
          <p:cNvPr id="16" name="TextBox 16"/>
          <p:cNvSpPr txBox="1"/>
          <p:nvPr/>
        </p:nvSpPr>
        <p:spPr>
          <a:xfrm>
            <a:off x="12424863" y="4901720"/>
            <a:ext cx="3764193" cy="1378789"/>
          </a:xfrm>
          <a:prstGeom prst="rect">
            <a:avLst/>
          </a:prstGeom>
        </p:spPr>
        <p:txBody>
          <a:bodyPr lIns="0" tIns="0" rIns="0" bIns="0" rtlCol="0" anchor="t">
            <a:spAutoFit/>
          </a:bodyPr>
          <a:lstStyle/>
          <a:p>
            <a:pPr algn="ctr">
              <a:lnSpc>
                <a:spcPts val="11153"/>
              </a:lnSpc>
            </a:pPr>
            <a:r>
              <a:rPr lang="en-US" sz="7966">
                <a:solidFill>
                  <a:srgbClr val="000000"/>
                </a:solidFill>
                <a:latin typeface="Lovelo"/>
                <a:ea typeface="Lovelo"/>
                <a:cs typeface="Lovelo"/>
                <a:sym typeface="Lovelo"/>
              </a:rPr>
              <a:t>AMOUR</a:t>
            </a:r>
          </a:p>
        </p:txBody>
      </p:sp>
      <p:sp>
        <p:nvSpPr>
          <p:cNvPr id="17" name="TextBox 17"/>
          <p:cNvSpPr txBox="1"/>
          <p:nvPr/>
        </p:nvSpPr>
        <p:spPr>
          <a:xfrm>
            <a:off x="10288039" y="7195480"/>
            <a:ext cx="6818861" cy="1102561"/>
          </a:xfrm>
          <a:prstGeom prst="rect">
            <a:avLst/>
          </a:prstGeom>
        </p:spPr>
        <p:txBody>
          <a:bodyPr lIns="0" tIns="0" rIns="0" bIns="0" rtlCol="0" anchor="t">
            <a:spAutoFit/>
          </a:bodyPr>
          <a:lstStyle/>
          <a:p>
            <a:pPr algn="ctr">
              <a:lnSpc>
                <a:spcPts val="9053"/>
              </a:lnSpc>
            </a:pPr>
            <a:r>
              <a:rPr lang="en-US" sz="6467">
                <a:solidFill>
                  <a:srgbClr val="000000"/>
                </a:solidFill>
                <a:latin typeface="Asset"/>
                <a:ea typeface="Asset"/>
                <a:cs typeface="Asset"/>
                <a:sym typeface="Asset"/>
              </a:rPr>
              <a:t>AMOUR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rot="4119391">
            <a:off x="-1433823" y="8231968"/>
            <a:ext cx="4092356" cy="4114800"/>
          </a:xfrm>
          <a:custGeom>
            <a:avLst/>
            <a:gdLst/>
            <a:ahLst/>
            <a:cxnLst/>
            <a:rect l="l" t="t" r="r" b="b"/>
            <a:pathLst>
              <a:path w="4092356" h="4114800">
                <a:moveTo>
                  <a:pt x="0" y="0"/>
                </a:moveTo>
                <a:lnTo>
                  <a:pt x="4092356" y="0"/>
                </a:lnTo>
                <a:lnTo>
                  <a:pt x="4092356"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TextBox 8"/>
          <p:cNvSpPr txBox="1"/>
          <p:nvPr/>
        </p:nvSpPr>
        <p:spPr>
          <a:xfrm>
            <a:off x="707789" y="583508"/>
            <a:ext cx="13502508" cy="1157085"/>
          </a:xfrm>
          <a:prstGeom prst="rect">
            <a:avLst/>
          </a:prstGeom>
        </p:spPr>
        <p:txBody>
          <a:bodyPr lIns="0" tIns="0" rIns="0" bIns="0" rtlCol="0" anchor="t">
            <a:spAutoFit/>
          </a:bodyPr>
          <a:lstStyle/>
          <a:p>
            <a:pPr algn="l">
              <a:lnSpc>
                <a:spcPts val="8432"/>
              </a:lnSpc>
            </a:pPr>
            <a:r>
              <a:rPr lang="en-US" sz="9369">
                <a:solidFill>
                  <a:srgbClr val="000000"/>
                </a:solidFill>
                <a:latin typeface="Hangyaboly 1"/>
                <a:ea typeface="Hangyaboly 1"/>
                <a:cs typeface="Hangyaboly 1"/>
                <a:sym typeface="Hangyaboly 1"/>
              </a:rPr>
              <a:t>Impact de la police d’écriture</a:t>
            </a:r>
          </a:p>
        </p:txBody>
      </p:sp>
      <p:sp>
        <p:nvSpPr>
          <p:cNvPr id="9" name="TextBox 9"/>
          <p:cNvSpPr txBox="1"/>
          <p:nvPr/>
        </p:nvSpPr>
        <p:spPr>
          <a:xfrm>
            <a:off x="1467475" y="2791179"/>
            <a:ext cx="3764193" cy="1094740"/>
          </a:xfrm>
          <a:prstGeom prst="rect">
            <a:avLst/>
          </a:prstGeom>
        </p:spPr>
        <p:txBody>
          <a:bodyPr lIns="0" tIns="0" rIns="0" bIns="0" rtlCol="0" anchor="t">
            <a:spAutoFit/>
          </a:bodyPr>
          <a:lstStyle/>
          <a:p>
            <a:pPr algn="l">
              <a:lnSpc>
                <a:spcPts val="8959"/>
              </a:lnSpc>
            </a:pPr>
            <a:r>
              <a:rPr lang="en-US" sz="6399">
                <a:solidFill>
                  <a:srgbClr val="000000"/>
                </a:solidFill>
                <a:latin typeface="Heebo"/>
                <a:ea typeface="Heebo"/>
                <a:cs typeface="Heebo"/>
                <a:sym typeface="Heebo"/>
              </a:rPr>
              <a:t>ÉLÉGANT</a:t>
            </a:r>
          </a:p>
        </p:txBody>
      </p:sp>
      <p:sp>
        <p:nvSpPr>
          <p:cNvPr id="10" name="TextBox 10"/>
          <p:cNvSpPr txBox="1"/>
          <p:nvPr/>
        </p:nvSpPr>
        <p:spPr>
          <a:xfrm>
            <a:off x="1181100" y="4854095"/>
            <a:ext cx="4336943" cy="1189990"/>
          </a:xfrm>
          <a:prstGeom prst="rect">
            <a:avLst/>
          </a:prstGeom>
        </p:spPr>
        <p:txBody>
          <a:bodyPr lIns="0" tIns="0" rIns="0" bIns="0" rtlCol="0" anchor="t">
            <a:spAutoFit/>
          </a:bodyPr>
          <a:lstStyle/>
          <a:p>
            <a:pPr algn="l">
              <a:lnSpc>
                <a:spcPts val="8959"/>
              </a:lnSpc>
            </a:pPr>
            <a:r>
              <a:rPr lang="en-US" sz="6399">
                <a:solidFill>
                  <a:srgbClr val="000000"/>
                </a:solidFill>
                <a:latin typeface="Amonk"/>
                <a:ea typeface="Amonk"/>
                <a:cs typeface="Amonk"/>
                <a:sym typeface="Amonk"/>
              </a:rPr>
              <a:t>ELEGANT</a:t>
            </a:r>
          </a:p>
        </p:txBody>
      </p:sp>
      <p:sp>
        <p:nvSpPr>
          <p:cNvPr id="11" name="TextBox 11"/>
          <p:cNvSpPr txBox="1"/>
          <p:nvPr/>
        </p:nvSpPr>
        <p:spPr>
          <a:xfrm>
            <a:off x="734161" y="7136404"/>
            <a:ext cx="3764193" cy="1094740"/>
          </a:xfrm>
          <a:prstGeom prst="rect">
            <a:avLst/>
          </a:prstGeom>
        </p:spPr>
        <p:txBody>
          <a:bodyPr lIns="0" tIns="0" rIns="0" bIns="0" rtlCol="0" anchor="t">
            <a:spAutoFit/>
          </a:bodyPr>
          <a:lstStyle/>
          <a:p>
            <a:pPr algn="l">
              <a:lnSpc>
                <a:spcPts val="8959"/>
              </a:lnSpc>
            </a:pPr>
            <a:r>
              <a:rPr lang="en-US" sz="6399">
                <a:solidFill>
                  <a:srgbClr val="000000"/>
                </a:solidFill>
                <a:latin typeface="Bukhari Script"/>
                <a:ea typeface="Bukhari Script"/>
                <a:cs typeface="Bukhari Script"/>
                <a:sym typeface="Bukhari Script"/>
              </a:rPr>
              <a:t>Élégant</a:t>
            </a:r>
          </a:p>
        </p:txBody>
      </p:sp>
      <p:sp>
        <p:nvSpPr>
          <p:cNvPr id="12" name="TextBox 12"/>
          <p:cNvSpPr txBox="1"/>
          <p:nvPr/>
        </p:nvSpPr>
        <p:spPr>
          <a:xfrm>
            <a:off x="6568942" y="2734029"/>
            <a:ext cx="3764193" cy="1151890"/>
          </a:xfrm>
          <a:prstGeom prst="rect">
            <a:avLst/>
          </a:prstGeom>
        </p:spPr>
        <p:txBody>
          <a:bodyPr lIns="0" tIns="0" rIns="0" bIns="0" rtlCol="0" anchor="t">
            <a:spAutoFit/>
          </a:bodyPr>
          <a:lstStyle/>
          <a:p>
            <a:pPr algn="ctr">
              <a:lnSpc>
                <a:spcPts val="8959"/>
              </a:lnSpc>
            </a:pPr>
            <a:r>
              <a:rPr lang="en-US" sz="6399">
                <a:solidFill>
                  <a:srgbClr val="000000"/>
                </a:solidFill>
                <a:latin typeface="Bryndan Write"/>
                <a:ea typeface="Bryndan Write"/>
                <a:cs typeface="Bryndan Write"/>
                <a:sym typeface="Bryndan Write"/>
              </a:rPr>
              <a:t>Élégant</a:t>
            </a:r>
          </a:p>
        </p:txBody>
      </p:sp>
      <p:sp>
        <p:nvSpPr>
          <p:cNvPr id="13" name="TextBox 13"/>
          <p:cNvSpPr txBox="1"/>
          <p:nvPr/>
        </p:nvSpPr>
        <p:spPr>
          <a:xfrm>
            <a:off x="6568942" y="4949345"/>
            <a:ext cx="3764193" cy="1094740"/>
          </a:xfrm>
          <a:prstGeom prst="rect">
            <a:avLst/>
          </a:prstGeom>
        </p:spPr>
        <p:txBody>
          <a:bodyPr lIns="0" tIns="0" rIns="0" bIns="0" rtlCol="0" anchor="t">
            <a:spAutoFit/>
          </a:bodyPr>
          <a:lstStyle/>
          <a:p>
            <a:pPr algn="ctr">
              <a:lnSpc>
                <a:spcPts val="8959"/>
              </a:lnSpc>
            </a:pPr>
            <a:r>
              <a:rPr lang="en-US" sz="6399">
                <a:solidFill>
                  <a:srgbClr val="000000"/>
                </a:solidFill>
                <a:latin typeface="Railey"/>
                <a:ea typeface="Railey"/>
                <a:cs typeface="Railey"/>
                <a:sym typeface="Railey"/>
              </a:rPr>
              <a:t>Élégant</a:t>
            </a:r>
          </a:p>
        </p:txBody>
      </p:sp>
      <p:sp>
        <p:nvSpPr>
          <p:cNvPr id="14" name="TextBox 14"/>
          <p:cNvSpPr txBox="1"/>
          <p:nvPr/>
        </p:nvSpPr>
        <p:spPr>
          <a:xfrm>
            <a:off x="5549252" y="7003054"/>
            <a:ext cx="4336943" cy="1228090"/>
          </a:xfrm>
          <a:prstGeom prst="rect">
            <a:avLst/>
          </a:prstGeom>
        </p:spPr>
        <p:txBody>
          <a:bodyPr lIns="0" tIns="0" rIns="0" bIns="0" rtlCol="0" anchor="t">
            <a:spAutoFit/>
          </a:bodyPr>
          <a:lstStyle/>
          <a:p>
            <a:pPr algn="ctr">
              <a:lnSpc>
                <a:spcPts val="8959"/>
              </a:lnSpc>
            </a:pPr>
            <a:r>
              <a:rPr lang="en-US" sz="6399">
                <a:solidFill>
                  <a:srgbClr val="000000"/>
                </a:solidFill>
                <a:latin typeface="Chunk Five"/>
                <a:ea typeface="Chunk Five"/>
                <a:cs typeface="Chunk Five"/>
                <a:sym typeface="Chunk Five"/>
              </a:rPr>
              <a:t>Élégant</a:t>
            </a:r>
          </a:p>
        </p:txBody>
      </p:sp>
      <p:sp>
        <p:nvSpPr>
          <p:cNvPr id="15" name="TextBox 15"/>
          <p:cNvSpPr txBox="1"/>
          <p:nvPr/>
        </p:nvSpPr>
        <p:spPr>
          <a:xfrm>
            <a:off x="12577263" y="2800704"/>
            <a:ext cx="3764193" cy="1085215"/>
          </a:xfrm>
          <a:prstGeom prst="rect">
            <a:avLst/>
          </a:prstGeom>
        </p:spPr>
        <p:txBody>
          <a:bodyPr lIns="0" tIns="0" rIns="0" bIns="0" rtlCol="0" anchor="t">
            <a:spAutoFit/>
          </a:bodyPr>
          <a:lstStyle/>
          <a:p>
            <a:pPr algn="ctr">
              <a:lnSpc>
                <a:spcPts val="8959"/>
              </a:lnSpc>
            </a:pPr>
            <a:r>
              <a:rPr lang="en-US" sz="6399">
                <a:solidFill>
                  <a:srgbClr val="000000"/>
                </a:solidFill>
                <a:latin typeface="Oblique Rain"/>
                <a:ea typeface="Oblique Rain"/>
                <a:cs typeface="Oblique Rain"/>
                <a:sym typeface="Oblique Rain"/>
              </a:rPr>
              <a:t>Élégant</a:t>
            </a:r>
          </a:p>
        </p:txBody>
      </p:sp>
      <p:sp>
        <p:nvSpPr>
          <p:cNvPr id="16" name="TextBox 16"/>
          <p:cNvSpPr txBox="1"/>
          <p:nvPr/>
        </p:nvSpPr>
        <p:spPr>
          <a:xfrm>
            <a:off x="12577263" y="4930295"/>
            <a:ext cx="3764193" cy="1113790"/>
          </a:xfrm>
          <a:prstGeom prst="rect">
            <a:avLst/>
          </a:prstGeom>
        </p:spPr>
        <p:txBody>
          <a:bodyPr lIns="0" tIns="0" rIns="0" bIns="0" rtlCol="0" anchor="t">
            <a:spAutoFit/>
          </a:bodyPr>
          <a:lstStyle/>
          <a:p>
            <a:pPr algn="ctr">
              <a:lnSpc>
                <a:spcPts val="8959"/>
              </a:lnSpc>
            </a:pPr>
            <a:r>
              <a:rPr lang="en-US" sz="6399">
                <a:solidFill>
                  <a:srgbClr val="000000"/>
                </a:solidFill>
                <a:latin typeface="Lovelo"/>
                <a:ea typeface="Lovelo"/>
                <a:cs typeface="Lovelo"/>
                <a:sym typeface="Lovelo"/>
              </a:rPr>
              <a:t>Élégant</a:t>
            </a:r>
          </a:p>
        </p:txBody>
      </p:sp>
      <p:sp>
        <p:nvSpPr>
          <p:cNvPr id="17" name="TextBox 17"/>
          <p:cNvSpPr txBox="1"/>
          <p:nvPr/>
        </p:nvSpPr>
        <p:spPr>
          <a:xfrm>
            <a:off x="10316614" y="7174186"/>
            <a:ext cx="6818861" cy="1028700"/>
          </a:xfrm>
          <a:prstGeom prst="rect">
            <a:avLst/>
          </a:prstGeom>
        </p:spPr>
        <p:txBody>
          <a:bodyPr lIns="0" tIns="0" rIns="0" bIns="0" rtlCol="0" anchor="t">
            <a:spAutoFit/>
          </a:bodyPr>
          <a:lstStyle/>
          <a:p>
            <a:pPr algn="ctr">
              <a:lnSpc>
                <a:spcPts val="8400"/>
              </a:lnSpc>
            </a:pPr>
            <a:r>
              <a:rPr lang="en-US" sz="6000">
                <a:solidFill>
                  <a:srgbClr val="000000"/>
                </a:solidFill>
                <a:latin typeface="Asset"/>
                <a:ea typeface="Asset"/>
                <a:cs typeface="Asset"/>
                <a:sym typeface="Asset"/>
              </a:rPr>
              <a:t>Elegant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514350" y="3198639"/>
            <a:ext cx="17445640" cy="2083434"/>
          </a:xfrm>
          <a:prstGeom prst="rect">
            <a:avLst/>
          </a:prstGeom>
        </p:spPr>
        <p:txBody>
          <a:bodyPr lIns="0" tIns="0" rIns="0" bIns="0" rtlCol="0" anchor="t">
            <a:spAutoFit/>
          </a:bodyPr>
          <a:lstStyle/>
          <a:p>
            <a:pPr marL="0" lvl="0" indent="0" algn="l">
              <a:lnSpc>
                <a:spcPts val="8480"/>
              </a:lnSpc>
            </a:pPr>
            <a:r>
              <a:rPr lang="en-US" sz="5300">
                <a:solidFill>
                  <a:srgbClr val="000000"/>
                </a:solidFill>
                <a:latin typeface="Heebo"/>
                <a:ea typeface="Heebo"/>
                <a:cs typeface="Heebo"/>
                <a:sym typeface="Heebo"/>
              </a:rPr>
              <a:t>1er vidéo: évolution des logos à travers le temps</a:t>
            </a:r>
          </a:p>
          <a:p>
            <a:pPr algn="l">
              <a:lnSpc>
                <a:spcPts val="8480"/>
              </a:lnSpc>
            </a:pPr>
            <a:r>
              <a:rPr lang="en-US" sz="5300">
                <a:solidFill>
                  <a:srgbClr val="000000"/>
                </a:solidFill>
                <a:latin typeface="Heebo"/>
                <a:ea typeface="Heebo"/>
                <a:cs typeface="Heebo"/>
                <a:sym typeface="Heebo"/>
              </a:rPr>
              <a:t>2e vidéo: jeu de devinette de logo</a:t>
            </a:r>
          </a:p>
        </p:txBody>
      </p:sp>
      <p:sp>
        <p:nvSpPr>
          <p:cNvPr id="8" name="TextBox 8"/>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Découverte des logos</a:t>
            </a:r>
          </a:p>
        </p:txBody>
      </p:sp>
      <p:sp>
        <p:nvSpPr>
          <p:cNvPr id="9" name="TextBox 9"/>
          <p:cNvSpPr txBox="1"/>
          <p:nvPr/>
        </p:nvSpPr>
        <p:spPr>
          <a:xfrm>
            <a:off x="932573" y="2114607"/>
            <a:ext cx="17355427" cy="1021092"/>
          </a:xfrm>
          <a:prstGeom prst="rect">
            <a:avLst/>
          </a:prstGeom>
        </p:spPr>
        <p:txBody>
          <a:bodyPr lIns="0" tIns="0" rIns="0" bIns="0" rtlCol="0" anchor="t">
            <a:spAutoFit/>
          </a:bodyPr>
          <a:lstStyle/>
          <a:p>
            <a:pPr algn="l">
              <a:lnSpc>
                <a:spcPts val="7470"/>
              </a:lnSpc>
            </a:pPr>
            <a:r>
              <a:rPr lang="en-US" sz="8300">
                <a:solidFill>
                  <a:srgbClr val="384F5C"/>
                </a:solidFill>
                <a:latin typeface="Hangyaboly 1"/>
                <a:ea typeface="Hangyaboly 1"/>
                <a:cs typeface="Hangyaboly 1"/>
                <a:sym typeface="Hangyaboly 1"/>
              </a:rPr>
              <a:t>Importance de l’image de marque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0F4"/>
        </a:solidFill>
        <a:effectLst/>
      </p:bgPr>
    </p:bg>
    <p:spTree>
      <p:nvGrpSpPr>
        <p:cNvPr id="1" name=""/>
        <p:cNvGrpSpPr/>
        <p:nvPr/>
      </p:nvGrpSpPr>
      <p:grpSpPr>
        <a:xfrm>
          <a:off x="0" y="0"/>
          <a:ext cx="0" cy="0"/>
          <a:chOff x="0" y="0"/>
          <a:chExt cx="0" cy="0"/>
        </a:xfrm>
      </p:grpSpPr>
      <p:grpSp>
        <p:nvGrpSpPr>
          <p:cNvPr id="2" name="Group 2"/>
          <p:cNvGrpSpPr/>
          <p:nvPr/>
        </p:nvGrpSpPr>
        <p:grpSpPr>
          <a:xfrm>
            <a:off x="12544842" y="2894497"/>
            <a:ext cx="5409597" cy="8455718"/>
            <a:chOff x="0" y="0"/>
            <a:chExt cx="1424750" cy="2227020"/>
          </a:xfrm>
        </p:grpSpPr>
        <p:sp>
          <p:nvSpPr>
            <p:cNvPr id="3" name="Freeform 3"/>
            <p:cNvSpPr/>
            <p:nvPr/>
          </p:nvSpPr>
          <p:spPr>
            <a:xfrm>
              <a:off x="0" y="0"/>
              <a:ext cx="1424750" cy="2227020"/>
            </a:xfrm>
            <a:custGeom>
              <a:avLst/>
              <a:gdLst/>
              <a:ahLst/>
              <a:cxnLst/>
              <a:rect l="l" t="t" r="r" b="b"/>
              <a:pathLst>
                <a:path w="1424750" h="2227020">
                  <a:moveTo>
                    <a:pt x="72988" y="0"/>
                  </a:moveTo>
                  <a:lnTo>
                    <a:pt x="1351761" y="0"/>
                  </a:lnTo>
                  <a:cubicBezTo>
                    <a:pt x="1371119" y="0"/>
                    <a:pt x="1389684" y="7690"/>
                    <a:pt x="1403372" y="21378"/>
                  </a:cubicBezTo>
                  <a:cubicBezTo>
                    <a:pt x="1417060" y="35066"/>
                    <a:pt x="1424750" y="53631"/>
                    <a:pt x="1424750" y="72988"/>
                  </a:cubicBezTo>
                  <a:lnTo>
                    <a:pt x="1424750" y="2154032"/>
                  </a:lnTo>
                  <a:cubicBezTo>
                    <a:pt x="1424750" y="2173390"/>
                    <a:pt x="1417060" y="2191955"/>
                    <a:pt x="1403372" y="2205643"/>
                  </a:cubicBezTo>
                  <a:cubicBezTo>
                    <a:pt x="1389684" y="2219331"/>
                    <a:pt x="1371119" y="2227020"/>
                    <a:pt x="1351761" y="2227020"/>
                  </a:cubicBezTo>
                  <a:lnTo>
                    <a:pt x="72988" y="2227020"/>
                  </a:lnTo>
                  <a:cubicBezTo>
                    <a:pt x="53631" y="2227020"/>
                    <a:pt x="35066" y="2219331"/>
                    <a:pt x="21378" y="2205643"/>
                  </a:cubicBezTo>
                  <a:cubicBezTo>
                    <a:pt x="7690" y="2191955"/>
                    <a:pt x="0" y="2173390"/>
                    <a:pt x="0" y="2154032"/>
                  </a:cubicBezTo>
                  <a:lnTo>
                    <a:pt x="0" y="72988"/>
                  </a:lnTo>
                  <a:cubicBezTo>
                    <a:pt x="0" y="53631"/>
                    <a:pt x="7690" y="35066"/>
                    <a:pt x="21378" y="21378"/>
                  </a:cubicBezTo>
                  <a:cubicBezTo>
                    <a:pt x="35066" y="7690"/>
                    <a:pt x="53631" y="0"/>
                    <a:pt x="72988" y="0"/>
                  </a:cubicBezTo>
                  <a:close/>
                </a:path>
              </a:pathLst>
            </a:custGeom>
            <a:solidFill>
              <a:srgbClr val="D6E5F1"/>
            </a:solidFill>
            <a:ln w="285750" cap="rnd">
              <a:solidFill>
                <a:srgbClr val="78797A"/>
              </a:solidFill>
              <a:prstDash val="solid"/>
              <a:round/>
            </a:ln>
          </p:spPr>
          <p:txBody>
            <a:bodyPr/>
            <a:lstStyle/>
            <a:p>
              <a:endParaRPr lang="fr-CA"/>
            </a:p>
          </p:txBody>
        </p:sp>
        <p:sp>
          <p:nvSpPr>
            <p:cNvPr id="4" name="TextBox 4"/>
            <p:cNvSpPr txBox="1"/>
            <p:nvPr/>
          </p:nvSpPr>
          <p:spPr>
            <a:xfrm>
              <a:off x="0" y="-47625"/>
              <a:ext cx="1424750" cy="2274645"/>
            </a:xfrm>
            <a:prstGeom prst="rect">
              <a:avLst/>
            </a:prstGeom>
          </p:spPr>
          <p:txBody>
            <a:bodyPr lIns="50800" tIns="50800" rIns="50800" bIns="50800" rtlCol="0" anchor="ctr"/>
            <a:lstStyle/>
            <a:p>
              <a:pPr algn="ctr">
                <a:lnSpc>
                  <a:spcPts val="3150"/>
                </a:lnSpc>
              </a:pPr>
              <a:endParaRPr/>
            </a:p>
          </p:txBody>
        </p:sp>
      </p:grpSp>
      <p:sp>
        <p:nvSpPr>
          <p:cNvPr id="5" name="Freeform 5"/>
          <p:cNvSpPr/>
          <p:nvPr/>
        </p:nvSpPr>
        <p:spPr>
          <a:xfrm>
            <a:off x="13092078" y="4529558"/>
            <a:ext cx="4340351" cy="2425171"/>
          </a:xfrm>
          <a:custGeom>
            <a:avLst/>
            <a:gdLst/>
            <a:ahLst/>
            <a:cxnLst/>
            <a:rect l="l" t="t" r="r" b="b"/>
            <a:pathLst>
              <a:path w="4340351" h="2425171">
                <a:moveTo>
                  <a:pt x="0" y="0"/>
                </a:moveTo>
                <a:lnTo>
                  <a:pt x="4340351" y="0"/>
                </a:lnTo>
                <a:lnTo>
                  <a:pt x="4340351" y="2425171"/>
                </a:lnTo>
                <a:lnTo>
                  <a:pt x="0" y="2425171"/>
                </a:lnTo>
                <a:lnTo>
                  <a:pt x="0" y="0"/>
                </a:lnTo>
                <a:close/>
              </a:path>
            </a:pathLst>
          </a:custGeom>
          <a:blipFill>
            <a:blip r:embed="rId2"/>
            <a:stretch>
              <a:fillRect/>
            </a:stretch>
          </a:blipFill>
          <a:ln w="19050" cap="rnd">
            <a:solidFill>
              <a:srgbClr val="000000"/>
            </a:solidFill>
            <a:prstDash val="solid"/>
            <a:round/>
          </a:ln>
        </p:spPr>
        <p:txBody>
          <a:bodyPr/>
          <a:lstStyle/>
          <a:p>
            <a:endParaRPr lang="fr-CA"/>
          </a:p>
        </p:txBody>
      </p:sp>
      <p:sp>
        <p:nvSpPr>
          <p:cNvPr id="6" name="TextBox 6"/>
          <p:cNvSpPr txBox="1"/>
          <p:nvPr/>
        </p:nvSpPr>
        <p:spPr>
          <a:xfrm rot="213">
            <a:off x="13115035" y="7192988"/>
            <a:ext cx="4317356" cy="1179449"/>
          </a:xfrm>
          <a:prstGeom prst="rect">
            <a:avLst/>
          </a:prstGeom>
        </p:spPr>
        <p:txBody>
          <a:bodyPr lIns="0" tIns="0" rIns="0" bIns="0" rtlCol="0" anchor="t">
            <a:spAutoFit/>
          </a:bodyPr>
          <a:lstStyle/>
          <a:p>
            <a:pPr algn="ctr">
              <a:lnSpc>
                <a:spcPts val="4633"/>
              </a:lnSpc>
            </a:pPr>
            <a:r>
              <a:rPr lang="en-US" sz="4100">
                <a:solidFill>
                  <a:srgbClr val="000000"/>
                </a:solidFill>
                <a:latin typeface="Heebo"/>
                <a:ea typeface="Heebo"/>
                <a:cs typeface="Heebo"/>
                <a:sym typeface="Heebo"/>
              </a:rPr>
              <a:t>Partie à remplir pour les élèves</a:t>
            </a:r>
          </a:p>
        </p:txBody>
      </p:sp>
      <p:sp>
        <p:nvSpPr>
          <p:cNvPr id="7" name="TextBox 7"/>
          <p:cNvSpPr txBox="1"/>
          <p:nvPr/>
        </p:nvSpPr>
        <p:spPr>
          <a:xfrm>
            <a:off x="12810823" y="3560727"/>
            <a:ext cx="4848413" cy="786765"/>
          </a:xfrm>
          <a:prstGeom prst="rect">
            <a:avLst/>
          </a:prstGeom>
        </p:spPr>
        <p:txBody>
          <a:bodyPr lIns="0" tIns="0" rIns="0" bIns="0" rtlCol="0" anchor="t">
            <a:spAutoFit/>
          </a:bodyPr>
          <a:lstStyle/>
          <a:p>
            <a:pPr algn="ctr">
              <a:lnSpc>
                <a:spcPts val="5759"/>
              </a:lnSpc>
            </a:pPr>
            <a:r>
              <a:rPr lang="en-US" sz="6399">
                <a:solidFill>
                  <a:srgbClr val="000000"/>
                </a:solidFill>
                <a:latin typeface="Hangyaboly 1"/>
                <a:ea typeface="Hangyaboly 1"/>
                <a:cs typeface="Hangyaboly 1"/>
                <a:sym typeface="Hangyaboly 1"/>
              </a:rPr>
              <a:t>En bleu</a:t>
            </a:r>
          </a:p>
        </p:txBody>
      </p:sp>
      <p:grpSp>
        <p:nvGrpSpPr>
          <p:cNvPr id="8" name="Group 8"/>
          <p:cNvGrpSpPr/>
          <p:nvPr/>
        </p:nvGrpSpPr>
        <p:grpSpPr>
          <a:xfrm>
            <a:off x="334280" y="2894497"/>
            <a:ext cx="5409597" cy="8455718"/>
            <a:chOff x="0" y="0"/>
            <a:chExt cx="1424750" cy="2227020"/>
          </a:xfrm>
        </p:grpSpPr>
        <p:sp>
          <p:nvSpPr>
            <p:cNvPr id="9" name="Freeform 9"/>
            <p:cNvSpPr/>
            <p:nvPr/>
          </p:nvSpPr>
          <p:spPr>
            <a:xfrm>
              <a:off x="0" y="0"/>
              <a:ext cx="1424750" cy="2227020"/>
            </a:xfrm>
            <a:custGeom>
              <a:avLst/>
              <a:gdLst/>
              <a:ahLst/>
              <a:cxnLst/>
              <a:rect l="l" t="t" r="r" b="b"/>
              <a:pathLst>
                <a:path w="1424750" h="2227020">
                  <a:moveTo>
                    <a:pt x="72988" y="0"/>
                  </a:moveTo>
                  <a:lnTo>
                    <a:pt x="1351761" y="0"/>
                  </a:lnTo>
                  <a:cubicBezTo>
                    <a:pt x="1371119" y="0"/>
                    <a:pt x="1389684" y="7690"/>
                    <a:pt x="1403372" y="21378"/>
                  </a:cubicBezTo>
                  <a:cubicBezTo>
                    <a:pt x="1417060" y="35066"/>
                    <a:pt x="1424750" y="53631"/>
                    <a:pt x="1424750" y="72988"/>
                  </a:cubicBezTo>
                  <a:lnTo>
                    <a:pt x="1424750" y="2154032"/>
                  </a:lnTo>
                  <a:cubicBezTo>
                    <a:pt x="1424750" y="2173390"/>
                    <a:pt x="1417060" y="2191955"/>
                    <a:pt x="1403372" y="2205643"/>
                  </a:cubicBezTo>
                  <a:cubicBezTo>
                    <a:pt x="1389684" y="2219331"/>
                    <a:pt x="1371119" y="2227020"/>
                    <a:pt x="1351761" y="2227020"/>
                  </a:cubicBezTo>
                  <a:lnTo>
                    <a:pt x="72988" y="2227020"/>
                  </a:lnTo>
                  <a:cubicBezTo>
                    <a:pt x="53631" y="2227020"/>
                    <a:pt x="35066" y="2219331"/>
                    <a:pt x="21378" y="2205643"/>
                  </a:cubicBezTo>
                  <a:cubicBezTo>
                    <a:pt x="7690" y="2191955"/>
                    <a:pt x="0" y="2173390"/>
                    <a:pt x="0" y="2154032"/>
                  </a:cubicBezTo>
                  <a:lnTo>
                    <a:pt x="0" y="72988"/>
                  </a:lnTo>
                  <a:cubicBezTo>
                    <a:pt x="0" y="53631"/>
                    <a:pt x="7690" y="35066"/>
                    <a:pt x="21378" y="21378"/>
                  </a:cubicBezTo>
                  <a:cubicBezTo>
                    <a:pt x="35066" y="7690"/>
                    <a:pt x="53631" y="0"/>
                    <a:pt x="72988" y="0"/>
                  </a:cubicBezTo>
                  <a:close/>
                </a:path>
              </a:pathLst>
            </a:custGeom>
            <a:solidFill>
              <a:srgbClr val="ECF0F4"/>
            </a:solidFill>
            <a:ln w="285750" cap="rnd">
              <a:solidFill>
                <a:srgbClr val="78797A"/>
              </a:solidFill>
              <a:prstDash val="solid"/>
              <a:round/>
            </a:ln>
          </p:spPr>
          <p:txBody>
            <a:bodyPr/>
            <a:lstStyle/>
            <a:p>
              <a:endParaRPr lang="fr-CA"/>
            </a:p>
          </p:txBody>
        </p:sp>
        <p:sp>
          <p:nvSpPr>
            <p:cNvPr id="10" name="TextBox 10"/>
            <p:cNvSpPr txBox="1"/>
            <p:nvPr/>
          </p:nvSpPr>
          <p:spPr>
            <a:xfrm>
              <a:off x="0" y="-47625"/>
              <a:ext cx="1424750" cy="2274645"/>
            </a:xfrm>
            <a:prstGeom prst="rect">
              <a:avLst/>
            </a:prstGeom>
          </p:spPr>
          <p:txBody>
            <a:bodyPr lIns="50800" tIns="50800" rIns="50800" bIns="50800" rtlCol="0" anchor="ctr"/>
            <a:lstStyle/>
            <a:p>
              <a:pPr algn="ctr">
                <a:lnSpc>
                  <a:spcPts val="3150"/>
                </a:lnSpc>
              </a:pPr>
              <a:endParaRPr/>
            </a:p>
          </p:txBody>
        </p:sp>
      </p:grpSp>
      <p:sp>
        <p:nvSpPr>
          <p:cNvPr id="11" name="Freeform 11"/>
          <p:cNvSpPr/>
          <p:nvPr/>
        </p:nvSpPr>
        <p:spPr>
          <a:xfrm>
            <a:off x="897014" y="4575907"/>
            <a:ext cx="4330663" cy="2425171"/>
          </a:xfrm>
          <a:custGeom>
            <a:avLst/>
            <a:gdLst/>
            <a:ahLst/>
            <a:cxnLst/>
            <a:rect l="l" t="t" r="r" b="b"/>
            <a:pathLst>
              <a:path w="4330663" h="2425171">
                <a:moveTo>
                  <a:pt x="0" y="0"/>
                </a:moveTo>
                <a:lnTo>
                  <a:pt x="4330663" y="0"/>
                </a:lnTo>
                <a:lnTo>
                  <a:pt x="4330663" y="2425172"/>
                </a:lnTo>
                <a:lnTo>
                  <a:pt x="0" y="2425172"/>
                </a:lnTo>
                <a:lnTo>
                  <a:pt x="0" y="0"/>
                </a:lnTo>
                <a:close/>
              </a:path>
            </a:pathLst>
          </a:custGeom>
          <a:blipFill>
            <a:blip r:embed="rId3"/>
            <a:stretch>
              <a:fillRect/>
            </a:stretch>
          </a:blipFill>
          <a:ln w="19050" cap="rnd">
            <a:solidFill>
              <a:srgbClr val="000000"/>
            </a:solidFill>
            <a:prstDash val="solid"/>
            <a:round/>
          </a:ln>
        </p:spPr>
        <p:txBody>
          <a:bodyPr/>
          <a:lstStyle/>
          <a:p>
            <a:endParaRPr lang="fr-CA"/>
          </a:p>
        </p:txBody>
      </p:sp>
      <p:sp>
        <p:nvSpPr>
          <p:cNvPr id="12" name="TextBox 12"/>
          <p:cNvSpPr txBox="1"/>
          <p:nvPr/>
        </p:nvSpPr>
        <p:spPr>
          <a:xfrm rot="-25026">
            <a:off x="924183" y="7254847"/>
            <a:ext cx="4304292" cy="1760474"/>
          </a:xfrm>
          <a:prstGeom prst="rect">
            <a:avLst/>
          </a:prstGeom>
        </p:spPr>
        <p:txBody>
          <a:bodyPr lIns="0" tIns="0" rIns="0" bIns="0" rtlCol="0" anchor="t">
            <a:spAutoFit/>
          </a:bodyPr>
          <a:lstStyle/>
          <a:p>
            <a:pPr algn="ctr">
              <a:lnSpc>
                <a:spcPts val="4633"/>
              </a:lnSpc>
            </a:pPr>
            <a:r>
              <a:rPr lang="en-US" sz="4100">
                <a:solidFill>
                  <a:srgbClr val="000000"/>
                </a:solidFill>
                <a:latin typeface="Heebo"/>
                <a:ea typeface="Heebo"/>
                <a:cs typeface="Heebo"/>
                <a:sym typeface="Heebo"/>
              </a:rPr>
              <a:t>Suggestions pour la personne enseignante</a:t>
            </a:r>
          </a:p>
        </p:txBody>
      </p:sp>
      <p:sp>
        <p:nvSpPr>
          <p:cNvPr id="13" name="TextBox 13"/>
          <p:cNvSpPr txBox="1"/>
          <p:nvPr/>
        </p:nvSpPr>
        <p:spPr>
          <a:xfrm rot="-67389">
            <a:off x="671532" y="3560710"/>
            <a:ext cx="4738641" cy="786765"/>
          </a:xfrm>
          <a:prstGeom prst="rect">
            <a:avLst/>
          </a:prstGeom>
        </p:spPr>
        <p:txBody>
          <a:bodyPr lIns="0" tIns="0" rIns="0" bIns="0" rtlCol="0" anchor="t">
            <a:spAutoFit/>
          </a:bodyPr>
          <a:lstStyle/>
          <a:p>
            <a:pPr algn="ctr">
              <a:lnSpc>
                <a:spcPts val="5759"/>
              </a:lnSpc>
            </a:pPr>
            <a:r>
              <a:rPr lang="en-US" sz="6399">
                <a:solidFill>
                  <a:srgbClr val="000000"/>
                </a:solidFill>
                <a:latin typeface="Hangyaboly 1"/>
                <a:ea typeface="Hangyaboly 1"/>
                <a:cs typeface="Hangyaboly 1"/>
                <a:sym typeface="Hangyaboly 1"/>
              </a:rPr>
              <a:t>En gris</a:t>
            </a:r>
          </a:p>
        </p:txBody>
      </p:sp>
      <p:grpSp>
        <p:nvGrpSpPr>
          <p:cNvPr id="14" name="Group 14"/>
          <p:cNvGrpSpPr/>
          <p:nvPr/>
        </p:nvGrpSpPr>
        <p:grpSpPr>
          <a:xfrm>
            <a:off x="6439202" y="2894497"/>
            <a:ext cx="5409597" cy="8455718"/>
            <a:chOff x="0" y="0"/>
            <a:chExt cx="1424750" cy="2227020"/>
          </a:xfrm>
        </p:grpSpPr>
        <p:sp>
          <p:nvSpPr>
            <p:cNvPr id="15" name="Freeform 15"/>
            <p:cNvSpPr/>
            <p:nvPr/>
          </p:nvSpPr>
          <p:spPr>
            <a:xfrm>
              <a:off x="0" y="0"/>
              <a:ext cx="1424750" cy="2227020"/>
            </a:xfrm>
            <a:custGeom>
              <a:avLst/>
              <a:gdLst/>
              <a:ahLst/>
              <a:cxnLst/>
              <a:rect l="l" t="t" r="r" b="b"/>
              <a:pathLst>
                <a:path w="1424750" h="2227020">
                  <a:moveTo>
                    <a:pt x="72988" y="0"/>
                  </a:moveTo>
                  <a:lnTo>
                    <a:pt x="1351761" y="0"/>
                  </a:lnTo>
                  <a:cubicBezTo>
                    <a:pt x="1371119" y="0"/>
                    <a:pt x="1389684" y="7690"/>
                    <a:pt x="1403372" y="21378"/>
                  </a:cubicBezTo>
                  <a:cubicBezTo>
                    <a:pt x="1417060" y="35066"/>
                    <a:pt x="1424750" y="53631"/>
                    <a:pt x="1424750" y="72988"/>
                  </a:cubicBezTo>
                  <a:lnTo>
                    <a:pt x="1424750" y="2154032"/>
                  </a:lnTo>
                  <a:cubicBezTo>
                    <a:pt x="1424750" y="2173390"/>
                    <a:pt x="1417060" y="2191955"/>
                    <a:pt x="1403372" y="2205643"/>
                  </a:cubicBezTo>
                  <a:cubicBezTo>
                    <a:pt x="1389684" y="2219331"/>
                    <a:pt x="1371119" y="2227020"/>
                    <a:pt x="1351761" y="2227020"/>
                  </a:cubicBezTo>
                  <a:lnTo>
                    <a:pt x="72988" y="2227020"/>
                  </a:lnTo>
                  <a:cubicBezTo>
                    <a:pt x="53631" y="2227020"/>
                    <a:pt x="35066" y="2219331"/>
                    <a:pt x="21378" y="2205643"/>
                  </a:cubicBezTo>
                  <a:cubicBezTo>
                    <a:pt x="7690" y="2191955"/>
                    <a:pt x="0" y="2173390"/>
                    <a:pt x="0" y="2154032"/>
                  </a:cubicBezTo>
                  <a:lnTo>
                    <a:pt x="0" y="72988"/>
                  </a:lnTo>
                  <a:cubicBezTo>
                    <a:pt x="0" y="53631"/>
                    <a:pt x="7690" y="35066"/>
                    <a:pt x="21378" y="21378"/>
                  </a:cubicBezTo>
                  <a:cubicBezTo>
                    <a:pt x="35066" y="7690"/>
                    <a:pt x="53631" y="0"/>
                    <a:pt x="72988" y="0"/>
                  </a:cubicBezTo>
                  <a:close/>
                </a:path>
              </a:pathLst>
            </a:custGeom>
            <a:solidFill>
              <a:srgbClr val="FFEBCD"/>
            </a:solidFill>
            <a:ln w="285750" cap="rnd">
              <a:solidFill>
                <a:srgbClr val="78797A"/>
              </a:solidFill>
              <a:prstDash val="solid"/>
              <a:round/>
            </a:ln>
          </p:spPr>
          <p:txBody>
            <a:bodyPr/>
            <a:lstStyle/>
            <a:p>
              <a:endParaRPr lang="fr-CA"/>
            </a:p>
          </p:txBody>
        </p:sp>
        <p:sp>
          <p:nvSpPr>
            <p:cNvPr id="16" name="TextBox 16"/>
            <p:cNvSpPr txBox="1"/>
            <p:nvPr/>
          </p:nvSpPr>
          <p:spPr>
            <a:xfrm>
              <a:off x="0" y="-47625"/>
              <a:ext cx="1424750" cy="2274645"/>
            </a:xfrm>
            <a:prstGeom prst="rect">
              <a:avLst/>
            </a:prstGeom>
          </p:spPr>
          <p:txBody>
            <a:bodyPr lIns="50800" tIns="50800" rIns="50800" bIns="50800" rtlCol="0" anchor="ctr"/>
            <a:lstStyle/>
            <a:p>
              <a:pPr algn="ctr">
                <a:lnSpc>
                  <a:spcPts val="3150"/>
                </a:lnSpc>
              </a:pPr>
              <a:endParaRPr/>
            </a:p>
          </p:txBody>
        </p:sp>
      </p:grpSp>
      <p:sp>
        <p:nvSpPr>
          <p:cNvPr id="17" name="Freeform 17"/>
          <p:cNvSpPr/>
          <p:nvPr/>
        </p:nvSpPr>
        <p:spPr>
          <a:xfrm>
            <a:off x="7031591" y="4544899"/>
            <a:ext cx="4330663" cy="2425171"/>
          </a:xfrm>
          <a:custGeom>
            <a:avLst/>
            <a:gdLst/>
            <a:ahLst/>
            <a:cxnLst/>
            <a:rect l="l" t="t" r="r" b="b"/>
            <a:pathLst>
              <a:path w="4330663" h="2425171">
                <a:moveTo>
                  <a:pt x="0" y="0"/>
                </a:moveTo>
                <a:lnTo>
                  <a:pt x="4330663" y="0"/>
                </a:lnTo>
                <a:lnTo>
                  <a:pt x="4330663" y="2425172"/>
                </a:lnTo>
                <a:lnTo>
                  <a:pt x="0" y="2425172"/>
                </a:lnTo>
                <a:lnTo>
                  <a:pt x="0" y="0"/>
                </a:lnTo>
                <a:close/>
              </a:path>
            </a:pathLst>
          </a:custGeom>
          <a:blipFill>
            <a:blip r:embed="rId4"/>
            <a:stretch>
              <a:fillRect/>
            </a:stretch>
          </a:blipFill>
          <a:ln w="19050" cap="rnd">
            <a:solidFill>
              <a:srgbClr val="000000"/>
            </a:solidFill>
            <a:prstDash val="solid"/>
            <a:round/>
          </a:ln>
        </p:spPr>
        <p:txBody>
          <a:bodyPr/>
          <a:lstStyle/>
          <a:p>
            <a:endParaRPr lang="fr-CA"/>
          </a:p>
        </p:txBody>
      </p:sp>
      <p:sp>
        <p:nvSpPr>
          <p:cNvPr id="18" name="TextBox 18"/>
          <p:cNvSpPr txBox="1"/>
          <p:nvPr/>
        </p:nvSpPr>
        <p:spPr>
          <a:xfrm rot="-28564">
            <a:off x="7036574" y="7226140"/>
            <a:ext cx="4324186" cy="1179449"/>
          </a:xfrm>
          <a:prstGeom prst="rect">
            <a:avLst/>
          </a:prstGeom>
        </p:spPr>
        <p:txBody>
          <a:bodyPr lIns="0" tIns="0" rIns="0" bIns="0" rtlCol="0" anchor="t">
            <a:spAutoFit/>
          </a:bodyPr>
          <a:lstStyle/>
          <a:p>
            <a:pPr algn="ctr">
              <a:lnSpc>
                <a:spcPts val="4633"/>
              </a:lnSpc>
            </a:pPr>
            <a:r>
              <a:rPr lang="en-US" sz="4100">
                <a:solidFill>
                  <a:srgbClr val="000000"/>
                </a:solidFill>
                <a:latin typeface="Heebo"/>
                <a:ea typeface="Heebo"/>
                <a:cs typeface="Heebo"/>
                <a:sym typeface="Heebo"/>
              </a:rPr>
              <a:t>Présentation à donner en classe </a:t>
            </a:r>
          </a:p>
        </p:txBody>
      </p:sp>
      <p:sp>
        <p:nvSpPr>
          <p:cNvPr id="19" name="TextBox 19"/>
          <p:cNvSpPr txBox="1"/>
          <p:nvPr/>
        </p:nvSpPr>
        <p:spPr>
          <a:xfrm rot="21706">
            <a:off x="6712244" y="3560725"/>
            <a:ext cx="4862369" cy="786765"/>
          </a:xfrm>
          <a:prstGeom prst="rect">
            <a:avLst/>
          </a:prstGeom>
        </p:spPr>
        <p:txBody>
          <a:bodyPr lIns="0" tIns="0" rIns="0" bIns="0" rtlCol="0" anchor="t">
            <a:spAutoFit/>
          </a:bodyPr>
          <a:lstStyle/>
          <a:p>
            <a:pPr algn="ctr">
              <a:lnSpc>
                <a:spcPts val="5759"/>
              </a:lnSpc>
            </a:pPr>
            <a:r>
              <a:rPr lang="en-US" sz="6399">
                <a:solidFill>
                  <a:srgbClr val="000000"/>
                </a:solidFill>
                <a:latin typeface="Hangyaboly 1"/>
                <a:ea typeface="Hangyaboly 1"/>
                <a:cs typeface="Hangyaboly 1"/>
                <a:sym typeface="Hangyaboly 1"/>
              </a:rPr>
              <a:t>En orangé</a:t>
            </a:r>
          </a:p>
        </p:txBody>
      </p:sp>
      <p:grpSp>
        <p:nvGrpSpPr>
          <p:cNvPr id="20" name="Group 20"/>
          <p:cNvGrpSpPr/>
          <p:nvPr/>
        </p:nvGrpSpPr>
        <p:grpSpPr>
          <a:xfrm>
            <a:off x="-641975" y="-10842564"/>
            <a:ext cx="21978491" cy="25333425"/>
            <a:chOff x="0" y="0"/>
            <a:chExt cx="29304654" cy="33777900"/>
          </a:xfrm>
        </p:grpSpPr>
        <p:sp>
          <p:nvSpPr>
            <p:cNvPr id="21" name="Freeform 21"/>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22" name="Freeform 22"/>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23" name="Freeform 23"/>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24" name="TextBox 24"/>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25" name="TextBox 25"/>
          <p:cNvSpPr txBox="1"/>
          <p:nvPr/>
        </p:nvSpPr>
        <p:spPr>
          <a:xfrm>
            <a:off x="1028700" y="445918"/>
            <a:ext cx="15608913" cy="1074414"/>
          </a:xfrm>
          <a:prstGeom prst="rect">
            <a:avLst/>
          </a:prstGeom>
        </p:spPr>
        <p:txBody>
          <a:bodyPr lIns="0" tIns="0" rIns="0" bIns="0" rtlCol="0" anchor="t">
            <a:spAutoFit/>
          </a:bodyPr>
          <a:lstStyle/>
          <a:p>
            <a:pPr algn="l">
              <a:lnSpc>
                <a:spcPts val="7829"/>
              </a:lnSpc>
            </a:pPr>
            <a:r>
              <a:rPr lang="en-US" sz="8699">
                <a:solidFill>
                  <a:srgbClr val="000000"/>
                </a:solidFill>
                <a:latin typeface="Hangyaboly 1"/>
                <a:ea typeface="Hangyaboly 1"/>
                <a:cs typeface="Hangyaboly 1"/>
                <a:sym typeface="Hangyaboly 1"/>
              </a:rPr>
              <a:t>Comment utiliser ce document?</a:t>
            </a:r>
          </a:p>
        </p:txBody>
      </p:sp>
      <p:sp>
        <p:nvSpPr>
          <p:cNvPr id="26" name="TextBox 26"/>
          <p:cNvSpPr txBox="1"/>
          <p:nvPr/>
        </p:nvSpPr>
        <p:spPr>
          <a:xfrm>
            <a:off x="0" y="1843198"/>
            <a:ext cx="18288000" cy="703951"/>
          </a:xfrm>
          <a:prstGeom prst="rect">
            <a:avLst/>
          </a:prstGeom>
        </p:spPr>
        <p:txBody>
          <a:bodyPr lIns="0" tIns="0" rIns="0" bIns="0" rtlCol="0" anchor="t">
            <a:spAutoFit/>
          </a:bodyPr>
          <a:lstStyle/>
          <a:p>
            <a:pPr algn="ctr">
              <a:lnSpc>
                <a:spcPts val="5574"/>
              </a:lnSpc>
            </a:pPr>
            <a:r>
              <a:rPr lang="en-US" sz="4764">
                <a:solidFill>
                  <a:srgbClr val="384F5C"/>
                </a:solidFill>
                <a:latin typeface="Hangyaboly 1"/>
                <a:ea typeface="Hangyaboly 1"/>
                <a:cs typeface="Hangyaboly 1"/>
                <a:sym typeface="Hangyaboly 1"/>
              </a:rPr>
              <a:t>Votre guide tout en un pour le projet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1040055" y="-489001"/>
            <a:ext cx="16219245" cy="5632501"/>
          </a:xfrm>
          <a:custGeom>
            <a:avLst/>
            <a:gdLst/>
            <a:ahLst/>
            <a:cxnLst/>
            <a:rect l="l" t="t" r="r" b="b"/>
            <a:pathLst>
              <a:path w="16219245" h="5632501">
                <a:moveTo>
                  <a:pt x="0" y="0"/>
                </a:moveTo>
                <a:lnTo>
                  <a:pt x="16219245" y="0"/>
                </a:lnTo>
                <a:lnTo>
                  <a:pt x="16219245" y="5632501"/>
                </a:lnTo>
                <a:lnTo>
                  <a:pt x="0" y="56325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p:cNvSpPr/>
          <p:nvPr/>
        </p:nvSpPr>
        <p:spPr>
          <a:xfrm>
            <a:off x="2385005" y="3821889"/>
            <a:ext cx="17000599" cy="5903844"/>
          </a:xfrm>
          <a:custGeom>
            <a:avLst/>
            <a:gdLst/>
            <a:ahLst/>
            <a:cxnLst/>
            <a:rect l="l" t="t" r="r" b="b"/>
            <a:pathLst>
              <a:path w="17000599" h="5903844">
                <a:moveTo>
                  <a:pt x="0" y="0"/>
                </a:moveTo>
                <a:lnTo>
                  <a:pt x="17000599" y="0"/>
                </a:lnTo>
                <a:lnTo>
                  <a:pt x="17000599" y="5903844"/>
                </a:lnTo>
                <a:lnTo>
                  <a:pt x="0" y="590384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4" name="Freeform 4"/>
          <p:cNvSpPr/>
          <p:nvPr/>
        </p:nvSpPr>
        <p:spPr>
          <a:xfrm flipV="1">
            <a:off x="-1911576" y="8195455"/>
            <a:ext cx="20401245" cy="7084796"/>
          </a:xfrm>
          <a:custGeom>
            <a:avLst/>
            <a:gdLst/>
            <a:ahLst/>
            <a:cxnLst/>
            <a:rect l="l" t="t" r="r" b="b"/>
            <a:pathLst>
              <a:path w="20401245" h="7084796">
                <a:moveTo>
                  <a:pt x="0" y="7084796"/>
                </a:moveTo>
                <a:lnTo>
                  <a:pt x="20401245" y="7084796"/>
                </a:lnTo>
                <a:lnTo>
                  <a:pt x="20401245" y="0"/>
                </a:lnTo>
                <a:lnTo>
                  <a:pt x="0" y="0"/>
                </a:lnTo>
                <a:lnTo>
                  <a:pt x="0" y="7084796"/>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Freeform 5"/>
          <p:cNvSpPr/>
          <p:nvPr/>
        </p:nvSpPr>
        <p:spPr>
          <a:xfrm rot="6467081">
            <a:off x="9422779" y="-9949459"/>
            <a:ext cx="9283797" cy="12484324"/>
          </a:xfrm>
          <a:custGeom>
            <a:avLst/>
            <a:gdLst/>
            <a:ahLst/>
            <a:cxnLst/>
            <a:rect l="l" t="t" r="r" b="b"/>
            <a:pathLst>
              <a:path w="9283797" h="12484324">
                <a:moveTo>
                  <a:pt x="0" y="0"/>
                </a:moveTo>
                <a:lnTo>
                  <a:pt x="9283797" y="0"/>
                </a:lnTo>
                <a:lnTo>
                  <a:pt x="9283797" y="12484324"/>
                </a:lnTo>
                <a:lnTo>
                  <a:pt x="0" y="1248432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6" name="Freeform 6"/>
          <p:cNvSpPr/>
          <p:nvPr/>
        </p:nvSpPr>
        <p:spPr>
          <a:xfrm rot="3245453">
            <a:off x="-3905404" y="1692046"/>
            <a:ext cx="8635335" cy="8730578"/>
          </a:xfrm>
          <a:custGeom>
            <a:avLst/>
            <a:gdLst/>
            <a:ahLst/>
            <a:cxnLst/>
            <a:rect l="l" t="t" r="r" b="b"/>
            <a:pathLst>
              <a:path w="8635335" h="8730578">
                <a:moveTo>
                  <a:pt x="0" y="0"/>
                </a:moveTo>
                <a:lnTo>
                  <a:pt x="8635335" y="0"/>
                </a:lnTo>
                <a:lnTo>
                  <a:pt x="8635335" y="8730578"/>
                </a:lnTo>
                <a:lnTo>
                  <a:pt x="0" y="873057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7" name="TextBox 7"/>
          <p:cNvSpPr txBox="1"/>
          <p:nvPr/>
        </p:nvSpPr>
        <p:spPr>
          <a:xfrm rot="1096026">
            <a:off x="15044224" y="1697086"/>
            <a:ext cx="4152890" cy="439238"/>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pic>
        <p:nvPicPr>
          <p:cNvPr id="8" name="Picture 8"/>
          <p:cNvPicPr>
            <a:picLocks noChangeAspect="1"/>
          </p:cNvPicPr>
          <p:nvPr>
            <a:videoFile r:link="rId1"/>
          </p:nvPr>
        </p:nvPicPr>
        <p:blipFill>
          <a:blip r:embed="rId6"/>
          <a:stretch>
            <a:fillRect/>
          </a:stretch>
        </p:blipFill>
        <p:spPr>
          <a:xfrm>
            <a:off x="771049" y="434200"/>
            <a:ext cx="16757258" cy="94185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1040055" y="-489001"/>
            <a:ext cx="16219245" cy="5632501"/>
          </a:xfrm>
          <a:custGeom>
            <a:avLst/>
            <a:gdLst/>
            <a:ahLst/>
            <a:cxnLst/>
            <a:rect l="l" t="t" r="r" b="b"/>
            <a:pathLst>
              <a:path w="16219245" h="5632501">
                <a:moveTo>
                  <a:pt x="0" y="0"/>
                </a:moveTo>
                <a:lnTo>
                  <a:pt x="16219245" y="0"/>
                </a:lnTo>
                <a:lnTo>
                  <a:pt x="16219245" y="5632501"/>
                </a:lnTo>
                <a:lnTo>
                  <a:pt x="0" y="5632501"/>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3" name="Freeform 3">
            <a:hlinkClick r:id="rId4" tooltip="https://www.youtube.com/watch?v=3Le66wm3UsU"/>
          </p:cNvPr>
          <p:cNvSpPr/>
          <p:nvPr/>
        </p:nvSpPr>
        <p:spPr>
          <a:xfrm>
            <a:off x="2385005" y="3821889"/>
            <a:ext cx="17000599" cy="5903844"/>
          </a:xfrm>
          <a:custGeom>
            <a:avLst/>
            <a:gdLst/>
            <a:ahLst/>
            <a:cxnLst/>
            <a:rect l="l" t="t" r="r" b="b"/>
            <a:pathLst>
              <a:path w="17000599" h="5903844">
                <a:moveTo>
                  <a:pt x="0" y="0"/>
                </a:moveTo>
                <a:lnTo>
                  <a:pt x="17000599" y="0"/>
                </a:lnTo>
                <a:lnTo>
                  <a:pt x="17000599" y="5903844"/>
                </a:lnTo>
                <a:lnTo>
                  <a:pt x="0" y="590384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4" name="Freeform 4"/>
          <p:cNvSpPr/>
          <p:nvPr/>
        </p:nvSpPr>
        <p:spPr>
          <a:xfrm flipV="1">
            <a:off x="-1911576" y="8195455"/>
            <a:ext cx="20401245" cy="7084796"/>
          </a:xfrm>
          <a:custGeom>
            <a:avLst/>
            <a:gdLst/>
            <a:ahLst/>
            <a:cxnLst/>
            <a:rect l="l" t="t" r="r" b="b"/>
            <a:pathLst>
              <a:path w="20401245" h="7084796">
                <a:moveTo>
                  <a:pt x="0" y="7084796"/>
                </a:moveTo>
                <a:lnTo>
                  <a:pt x="20401245" y="7084796"/>
                </a:lnTo>
                <a:lnTo>
                  <a:pt x="20401245" y="0"/>
                </a:lnTo>
                <a:lnTo>
                  <a:pt x="0" y="0"/>
                </a:lnTo>
                <a:lnTo>
                  <a:pt x="0" y="7084796"/>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Freeform 5"/>
          <p:cNvSpPr/>
          <p:nvPr/>
        </p:nvSpPr>
        <p:spPr>
          <a:xfrm rot="6467081">
            <a:off x="9422779" y="-9949459"/>
            <a:ext cx="9283797" cy="12484324"/>
          </a:xfrm>
          <a:custGeom>
            <a:avLst/>
            <a:gdLst/>
            <a:ahLst/>
            <a:cxnLst/>
            <a:rect l="l" t="t" r="r" b="b"/>
            <a:pathLst>
              <a:path w="9283797" h="12484324">
                <a:moveTo>
                  <a:pt x="0" y="0"/>
                </a:moveTo>
                <a:lnTo>
                  <a:pt x="9283797" y="0"/>
                </a:lnTo>
                <a:lnTo>
                  <a:pt x="9283797" y="12484324"/>
                </a:lnTo>
                <a:lnTo>
                  <a:pt x="0" y="1248432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6" name="Freeform 6"/>
          <p:cNvSpPr/>
          <p:nvPr/>
        </p:nvSpPr>
        <p:spPr>
          <a:xfrm rot="3245453">
            <a:off x="-3905404" y="1692046"/>
            <a:ext cx="8635335" cy="8730578"/>
          </a:xfrm>
          <a:custGeom>
            <a:avLst/>
            <a:gdLst/>
            <a:ahLst/>
            <a:cxnLst/>
            <a:rect l="l" t="t" r="r" b="b"/>
            <a:pathLst>
              <a:path w="8635335" h="8730578">
                <a:moveTo>
                  <a:pt x="0" y="0"/>
                </a:moveTo>
                <a:lnTo>
                  <a:pt x="8635335" y="0"/>
                </a:lnTo>
                <a:lnTo>
                  <a:pt x="8635335" y="8730578"/>
                </a:lnTo>
                <a:lnTo>
                  <a:pt x="0" y="8730578"/>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7" name="TextBox 7"/>
          <p:cNvSpPr txBox="1"/>
          <p:nvPr/>
        </p:nvSpPr>
        <p:spPr>
          <a:xfrm rot="1096026">
            <a:off x="15044224" y="1697086"/>
            <a:ext cx="4152890" cy="439238"/>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pic>
        <p:nvPicPr>
          <p:cNvPr id="8" name="Picture 8"/>
          <p:cNvPicPr>
            <a:picLocks noChangeAspect="1"/>
          </p:cNvPicPr>
          <p:nvPr>
            <a:videoFile r:link="rId1"/>
          </p:nvPr>
        </p:nvPicPr>
        <p:blipFill>
          <a:blip r:embed="rId7"/>
          <a:stretch>
            <a:fillRect/>
          </a:stretch>
        </p:blipFill>
        <p:spPr>
          <a:xfrm>
            <a:off x="663987" y="312736"/>
            <a:ext cx="17189469" cy="96615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8" name="TextBox 8"/>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Tempête d’idées</a:t>
            </a:r>
          </a:p>
        </p:txBody>
      </p:sp>
      <p:grpSp>
        <p:nvGrpSpPr>
          <p:cNvPr id="9" name="Group 9"/>
          <p:cNvGrpSpPr/>
          <p:nvPr/>
        </p:nvGrpSpPr>
        <p:grpSpPr>
          <a:xfrm>
            <a:off x="794574" y="4560555"/>
            <a:ext cx="16698852" cy="4847734"/>
            <a:chOff x="0" y="0"/>
            <a:chExt cx="4398052" cy="1276769"/>
          </a:xfrm>
        </p:grpSpPr>
        <p:sp>
          <p:nvSpPr>
            <p:cNvPr id="10" name="Freeform 10"/>
            <p:cNvSpPr/>
            <p:nvPr/>
          </p:nvSpPr>
          <p:spPr>
            <a:xfrm>
              <a:off x="0" y="0"/>
              <a:ext cx="4398052" cy="1276769"/>
            </a:xfrm>
            <a:custGeom>
              <a:avLst/>
              <a:gdLst/>
              <a:ahLst/>
              <a:cxnLst/>
              <a:rect l="l" t="t" r="r" b="b"/>
              <a:pathLst>
                <a:path w="4398052" h="1276769">
                  <a:moveTo>
                    <a:pt x="12518" y="0"/>
                  </a:moveTo>
                  <a:lnTo>
                    <a:pt x="4385534" y="0"/>
                  </a:lnTo>
                  <a:cubicBezTo>
                    <a:pt x="4392447" y="0"/>
                    <a:pt x="4398052" y="5604"/>
                    <a:pt x="4398052" y="12518"/>
                  </a:cubicBezTo>
                  <a:lnTo>
                    <a:pt x="4398052" y="1264252"/>
                  </a:lnTo>
                  <a:cubicBezTo>
                    <a:pt x="4398052" y="1267572"/>
                    <a:pt x="4396733" y="1270756"/>
                    <a:pt x="4394385" y="1273103"/>
                  </a:cubicBezTo>
                  <a:cubicBezTo>
                    <a:pt x="4392038" y="1275451"/>
                    <a:pt x="4388854" y="1276769"/>
                    <a:pt x="4385534" y="1276769"/>
                  </a:cubicBezTo>
                  <a:lnTo>
                    <a:pt x="12518" y="1276769"/>
                  </a:lnTo>
                  <a:cubicBezTo>
                    <a:pt x="5604" y="1276769"/>
                    <a:pt x="0" y="1271165"/>
                    <a:pt x="0" y="1264252"/>
                  </a:cubicBezTo>
                  <a:lnTo>
                    <a:pt x="0" y="12518"/>
                  </a:lnTo>
                  <a:cubicBezTo>
                    <a:pt x="0" y="5604"/>
                    <a:pt x="5604" y="0"/>
                    <a:pt x="12518" y="0"/>
                  </a:cubicBezTo>
                  <a:close/>
                </a:path>
              </a:pathLst>
            </a:custGeom>
            <a:solidFill>
              <a:srgbClr val="F4F4F6"/>
            </a:solidFill>
          </p:spPr>
          <p:txBody>
            <a:bodyPr/>
            <a:lstStyle/>
            <a:p>
              <a:endParaRPr lang="fr-CA"/>
            </a:p>
          </p:txBody>
        </p:sp>
        <p:sp>
          <p:nvSpPr>
            <p:cNvPr id="11" name="TextBox 11"/>
            <p:cNvSpPr txBox="1"/>
            <p:nvPr/>
          </p:nvSpPr>
          <p:spPr>
            <a:xfrm>
              <a:off x="0" y="-85725"/>
              <a:ext cx="4398052" cy="1362494"/>
            </a:xfrm>
            <a:prstGeom prst="rect">
              <a:avLst/>
            </a:prstGeom>
          </p:spPr>
          <p:txBody>
            <a:bodyPr lIns="50800" tIns="50800" rIns="50800" bIns="50800" rtlCol="0" anchor="ctr"/>
            <a:lstStyle/>
            <a:p>
              <a:pPr algn="ctr">
                <a:lnSpc>
                  <a:spcPts val="3356"/>
                </a:lnSpc>
              </a:pPr>
              <a:endParaRPr/>
            </a:p>
          </p:txBody>
        </p:sp>
      </p:grpSp>
      <p:sp>
        <p:nvSpPr>
          <p:cNvPr id="12" name="TextBox 12"/>
          <p:cNvSpPr txBox="1"/>
          <p:nvPr/>
        </p:nvSpPr>
        <p:spPr>
          <a:xfrm>
            <a:off x="886129" y="3077057"/>
            <a:ext cx="12749980" cy="13322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Quels mots te viennent à l’esprit suite à la présentation; valeurs, émotions, idées, etc. Jette ici tout ce qui te passe par la tête </a:t>
            </a:r>
          </a:p>
        </p:txBody>
      </p:sp>
      <p:sp>
        <p:nvSpPr>
          <p:cNvPr id="13" name="TextBox 13"/>
          <p:cNvSpPr txBox="1"/>
          <p:nvPr/>
        </p:nvSpPr>
        <p:spPr>
          <a:xfrm>
            <a:off x="0" y="2186988"/>
            <a:ext cx="8873353" cy="871020"/>
          </a:xfrm>
          <a:prstGeom prst="rect">
            <a:avLst/>
          </a:prstGeom>
        </p:spPr>
        <p:txBody>
          <a:bodyPr lIns="0" tIns="0" rIns="0" bIns="0" rtlCol="0" anchor="t">
            <a:spAutoFit/>
          </a:bodyPr>
          <a:lstStyle/>
          <a:p>
            <a:pPr algn="ctr">
              <a:lnSpc>
                <a:spcPts val="7116"/>
              </a:lnSpc>
              <a:spcBef>
                <a:spcPct val="0"/>
              </a:spcBef>
            </a:pPr>
            <a:r>
              <a:rPr lang="en-US" sz="5082">
                <a:solidFill>
                  <a:srgbClr val="000000"/>
                </a:solidFill>
                <a:latin typeface="Hangyaboly 1"/>
                <a:ea typeface="Hangyaboly 1"/>
                <a:cs typeface="Hangyaboly 1"/>
                <a:sym typeface="Hangyaboly 1"/>
              </a:rPr>
              <a:t>ON FAIT GERMER DES IDÉES!</a:t>
            </a:r>
          </a:p>
        </p:txBody>
      </p:sp>
      <p:sp>
        <p:nvSpPr>
          <p:cNvPr id="14" name="TextBox 14"/>
          <p:cNvSpPr txBox="1"/>
          <p:nvPr/>
        </p:nvSpPr>
        <p:spPr>
          <a:xfrm>
            <a:off x="1028700" y="4733943"/>
            <a:ext cx="16126827" cy="537846"/>
          </a:xfrm>
          <a:prstGeom prst="rect">
            <a:avLst/>
          </a:prstGeom>
        </p:spPr>
        <p:txBody>
          <a:bodyPr lIns="0" tIns="0" rIns="0" bIns="0" rtlCol="0" anchor="t">
            <a:spAutoFit/>
          </a:bodyPr>
          <a:lstStyle/>
          <a:p>
            <a:pPr algn="l">
              <a:lnSpc>
                <a:spcPts val="4479"/>
              </a:lnSpc>
            </a:pPr>
            <a:r>
              <a:rPr lang="en-US" sz="3199">
                <a:solidFill>
                  <a:srgbClr val="000000"/>
                </a:solidFill>
                <a:latin typeface="Heebo"/>
                <a:ea typeface="Heebo"/>
                <a:cs typeface="Heebo"/>
                <a:sym typeface="Heebo"/>
              </a:rPr>
              <a:t>Répondre ici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8" name="TextBox 8"/>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Tempête d’idées</a:t>
            </a:r>
          </a:p>
        </p:txBody>
      </p:sp>
      <p:grpSp>
        <p:nvGrpSpPr>
          <p:cNvPr id="9" name="Group 9"/>
          <p:cNvGrpSpPr/>
          <p:nvPr/>
        </p:nvGrpSpPr>
        <p:grpSpPr>
          <a:xfrm>
            <a:off x="794574" y="4560555"/>
            <a:ext cx="16698852" cy="4847734"/>
            <a:chOff x="0" y="0"/>
            <a:chExt cx="4398052" cy="1276769"/>
          </a:xfrm>
        </p:grpSpPr>
        <p:sp>
          <p:nvSpPr>
            <p:cNvPr id="10" name="Freeform 10"/>
            <p:cNvSpPr/>
            <p:nvPr/>
          </p:nvSpPr>
          <p:spPr>
            <a:xfrm>
              <a:off x="0" y="0"/>
              <a:ext cx="4398052" cy="1276769"/>
            </a:xfrm>
            <a:custGeom>
              <a:avLst/>
              <a:gdLst/>
              <a:ahLst/>
              <a:cxnLst/>
              <a:rect l="l" t="t" r="r" b="b"/>
              <a:pathLst>
                <a:path w="4398052" h="1276769">
                  <a:moveTo>
                    <a:pt x="12518" y="0"/>
                  </a:moveTo>
                  <a:lnTo>
                    <a:pt x="4385534" y="0"/>
                  </a:lnTo>
                  <a:cubicBezTo>
                    <a:pt x="4392447" y="0"/>
                    <a:pt x="4398052" y="5604"/>
                    <a:pt x="4398052" y="12518"/>
                  </a:cubicBezTo>
                  <a:lnTo>
                    <a:pt x="4398052" y="1264252"/>
                  </a:lnTo>
                  <a:cubicBezTo>
                    <a:pt x="4398052" y="1267572"/>
                    <a:pt x="4396733" y="1270756"/>
                    <a:pt x="4394385" y="1273103"/>
                  </a:cubicBezTo>
                  <a:cubicBezTo>
                    <a:pt x="4392038" y="1275451"/>
                    <a:pt x="4388854" y="1276769"/>
                    <a:pt x="4385534" y="1276769"/>
                  </a:cubicBezTo>
                  <a:lnTo>
                    <a:pt x="12518" y="1276769"/>
                  </a:lnTo>
                  <a:cubicBezTo>
                    <a:pt x="5604" y="1276769"/>
                    <a:pt x="0" y="1271165"/>
                    <a:pt x="0" y="1264252"/>
                  </a:cubicBezTo>
                  <a:lnTo>
                    <a:pt x="0" y="12518"/>
                  </a:lnTo>
                  <a:cubicBezTo>
                    <a:pt x="0" y="5604"/>
                    <a:pt x="5604" y="0"/>
                    <a:pt x="12518" y="0"/>
                  </a:cubicBezTo>
                  <a:close/>
                </a:path>
              </a:pathLst>
            </a:custGeom>
            <a:solidFill>
              <a:srgbClr val="F4F4F6"/>
            </a:solidFill>
          </p:spPr>
          <p:txBody>
            <a:bodyPr/>
            <a:lstStyle/>
            <a:p>
              <a:endParaRPr lang="fr-CA"/>
            </a:p>
          </p:txBody>
        </p:sp>
        <p:sp>
          <p:nvSpPr>
            <p:cNvPr id="11" name="TextBox 11"/>
            <p:cNvSpPr txBox="1"/>
            <p:nvPr/>
          </p:nvSpPr>
          <p:spPr>
            <a:xfrm>
              <a:off x="0" y="-85725"/>
              <a:ext cx="4398052" cy="1362494"/>
            </a:xfrm>
            <a:prstGeom prst="rect">
              <a:avLst/>
            </a:prstGeom>
          </p:spPr>
          <p:txBody>
            <a:bodyPr lIns="50800" tIns="50800" rIns="50800" bIns="50800" rtlCol="0" anchor="ctr"/>
            <a:lstStyle/>
            <a:p>
              <a:pPr algn="ctr">
                <a:lnSpc>
                  <a:spcPts val="3356"/>
                </a:lnSpc>
              </a:pPr>
              <a:endParaRPr/>
            </a:p>
          </p:txBody>
        </p:sp>
      </p:grpSp>
      <p:sp>
        <p:nvSpPr>
          <p:cNvPr id="12" name="TextBox 12"/>
          <p:cNvSpPr txBox="1"/>
          <p:nvPr/>
        </p:nvSpPr>
        <p:spPr>
          <a:xfrm>
            <a:off x="1028700" y="4733943"/>
            <a:ext cx="16126827" cy="537846"/>
          </a:xfrm>
          <a:prstGeom prst="rect">
            <a:avLst/>
          </a:prstGeom>
        </p:spPr>
        <p:txBody>
          <a:bodyPr lIns="0" tIns="0" rIns="0" bIns="0" rtlCol="0" anchor="t">
            <a:spAutoFit/>
          </a:bodyPr>
          <a:lstStyle/>
          <a:p>
            <a:pPr algn="l">
              <a:lnSpc>
                <a:spcPts val="4479"/>
              </a:lnSpc>
            </a:pPr>
            <a:r>
              <a:rPr lang="en-US" sz="3199">
                <a:solidFill>
                  <a:srgbClr val="000000"/>
                </a:solidFill>
                <a:latin typeface="Heebo"/>
                <a:ea typeface="Heebo"/>
                <a:cs typeface="Heebo"/>
                <a:sym typeface="Heebo"/>
              </a:rPr>
              <a:t>Répondre ici </a:t>
            </a:r>
          </a:p>
        </p:txBody>
      </p:sp>
      <p:sp>
        <p:nvSpPr>
          <p:cNvPr id="13" name="TextBox 13"/>
          <p:cNvSpPr txBox="1"/>
          <p:nvPr/>
        </p:nvSpPr>
        <p:spPr>
          <a:xfrm>
            <a:off x="1028700" y="2604996"/>
            <a:ext cx="12749980" cy="608965"/>
          </a:xfrm>
          <a:prstGeom prst="rect">
            <a:avLst/>
          </a:prstGeom>
        </p:spPr>
        <p:txBody>
          <a:bodyPr lIns="0" tIns="0" rIns="0" bIns="0" rtlCol="0" anchor="t">
            <a:spAutoFit/>
          </a:bodyPr>
          <a:lstStyle/>
          <a:p>
            <a:pPr algn="l">
              <a:lnSpc>
                <a:spcPts val="5120"/>
              </a:lnSpc>
              <a:spcBef>
                <a:spcPct val="0"/>
              </a:spcBef>
            </a:pPr>
            <a:r>
              <a:rPr lang="en-US" sz="3200">
                <a:solidFill>
                  <a:srgbClr val="000000"/>
                </a:solidFill>
                <a:latin typeface="Heebo"/>
                <a:ea typeface="Heebo"/>
                <a:cs typeface="Heebo"/>
                <a:sym typeface="Heebo"/>
              </a:rPr>
              <a:t>Ton logo personnel, pour ton entreprise fictive ou réelle, etc. </a:t>
            </a:r>
          </a:p>
        </p:txBody>
      </p:sp>
      <p:sp>
        <p:nvSpPr>
          <p:cNvPr id="14" name="TextBox 14"/>
          <p:cNvSpPr txBox="1"/>
          <p:nvPr/>
        </p:nvSpPr>
        <p:spPr>
          <a:xfrm>
            <a:off x="1000304" y="1792196"/>
            <a:ext cx="11267896" cy="836704"/>
          </a:xfrm>
          <a:prstGeom prst="rect">
            <a:avLst/>
          </a:prstGeom>
        </p:spPr>
        <p:txBody>
          <a:bodyPr wrap="square" lIns="0" tIns="0" rIns="0" bIns="0" rtlCol="0" anchor="t">
            <a:spAutoFit/>
          </a:bodyPr>
          <a:lstStyle/>
          <a:p>
            <a:pPr algn="ctr">
              <a:lnSpc>
                <a:spcPts val="7116"/>
              </a:lnSpc>
              <a:spcBef>
                <a:spcPct val="0"/>
              </a:spcBef>
            </a:pPr>
            <a:r>
              <a:rPr lang="en-US" sz="5082" dirty="0">
                <a:solidFill>
                  <a:srgbClr val="000000"/>
                </a:solidFill>
                <a:latin typeface="Hangyaboly 1"/>
                <a:ea typeface="Hangyaboly 1"/>
                <a:cs typeface="Hangyaboly 1"/>
                <a:sym typeface="Hangyaboly 1"/>
              </a:rPr>
              <a:t>En </a:t>
            </a:r>
            <a:r>
              <a:rPr lang="en-US" sz="5082" dirty="0" err="1">
                <a:solidFill>
                  <a:srgbClr val="000000"/>
                </a:solidFill>
                <a:latin typeface="Hangyaboly 1"/>
                <a:ea typeface="Hangyaboly 1"/>
                <a:cs typeface="Hangyaboly 1"/>
                <a:sym typeface="Hangyaboly 1"/>
              </a:rPr>
              <a:t>t’inspirant</a:t>
            </a:r>
            <a:r>
              <a:rPr lang="en-US" sz="5082" dirty="0">
                <a:solidFill>
                  <a:srgbClr val="000000"/>
                </a:solidFill>
                <a:latin typeface="Hangyaboly 1"/>
                <a:ea typeface="Hangyaboly 1"/>
                <a:cs typeface="Hangyaboly 1"/>
                <a:sym typeface="Hangyaboly 1"/>
              </a:rPr>
              <a:t> des mots </a:t>
            </a:r>
            <a:r>
              <a:rPr lang="en-US" sz="5082" dirty="0" err="1">
                <a:solidFill>
                  <a:srgbClr val="000000"/>
                </a:solidFill>
                <a:latin typeface="Hangyaboly 1"/>
                <a:ea typeface="Hangyaboly 1"/>
                <a:cs typeface="Hangyaboly 1"/>
                <a:sym typeface="Hangyaboly 1"/>
              </a:rPr>
              <a:t>clés</a:t>
            </a:r>
            <a:r>
              <a:rPr lang="en-US" sz="5082" dirty="0">
                <a:solidFill>
                  <a:srgbClr val="000000"/>
                </a:solidFill>
                <a:latin typeface="Hangyaboly 1"/>
                <a:ea typeface="Hangyaboly 1"/>
                <a:cs typeface="Hangyaboly 1"/>
                <a:sym typeface="Hangyaboly 1"/>
              </a:rPr>
              <a:t> </a:t>
            </a:r>
            <a:r>
              <a:rPr lang="en-US" sz="5082" dirty="0" err="1">
                <a:solidFill>
                  <a:srgbClr val="000000"/>
                </a:solidFill>
                <a:latin typeface="Hangyaboly 1"/>
                <a:ea typeface="Hangyaboly 1"/>
                <a:cs typeface="Hangyaboly 1"/>
                <a:sym typeface="Hangyaboly 1"/>
              </a:rPr>
              <a:t>précédents</a:t>
            </a:r>
            <a:endParaRPr lang="en-US" sz="5082" dirty="0">
              <a:solidFill>
                <a:srgbClr val="000000"/>
              </a:solidFill>
              <a:latin typeface="Hangyaboly 1"/>
              <a:ea typeface="Hangyaboly 1"/>
              <a:cs typeface="Hangyaboly 1"/>
              <a:sym typeface="Hangyaboly 1"/>
            </a:endParaRPr>
          </a:p>
        </p:txBody>
      </p:sp>
      <p:sp>
        <p:nvSpPr>
          <p:cNvPr id="15" name="TextBox 15"/>
          <p:cNvSpPr txBox="1"/>
          <p:nvPr/>
        </p:nvSpPr>
        <p:spPr>
          <a:xfrm>
            <a:off x="1028700" y="3185386"/>
            <a:ext cx="10378398" cy="608965"/>
          </a:xfrm>
          <a:prstGeom prst="rect">
            <a:avLst/>
          </a:prstGeom>
        </p:spPr>
        <p:txBody>
          <a:bodyPr lIns="0" tIns="0" rIns="0" bIns="0" rtlCol="0" anchor="t">
            <a:spAutoFit/>
          </a:bodyPr>
          <a:lstStyle/>
          <a:p>
            <a:pPr algn="l">
              <a:lnSpc>
                <a:spcPts val="5120"/>
              </a:lnSpc>
              <a:spcBef>
                <a:spcPct val="0"/>
              </a:spcBef>
            </a:pPr>
            <a:r>
              <a:rPr lang="en-US" sz="3200">
                <a:solidFill>
                  <a:srgbClr val="000000"/>
                </a:solidFill>
                <a:latin typeface="Heebo"/>
                <a:ea typeface="Heebo"/>
                <a:cs typeface="Heebo"/>
                <a:sym typeface="Heebo"/>
              </a:rPr>
              <a:t>Quels produits sont offerts par ta compagnie ? </a:t>
            </a:r>
          </a:p>
        </p:txBody>
      </p:sp>
      <p:sp>
        <p:nvSpPr>
          <p:cNvPr id="16" name="TextBox 16"/>
          <p:cNvSpPr txBox="1"/>
          <p:nvPr/>
        </p:nvSpPr>
        <p:spPr>
          <a:xfrm>
            <a:off x="1028700" y="3762574"/>
            <a:ext cx="11585004" cy="608965"/>
          </a:xfrm>
          <a:prstGeom prst="rect">
            <a:avLst/>
          </a:prstGeom>
        </p:spPr>
        <p:txBody>
          <a:bodyPr lIns="0" tIns="0" rIns="0" bIns="0" rtlCol="0" anchor="t">
            <a:spAutoFit/>
          </a:bodyPr>
          <a:lstStyle/>
          <a:p>
            <a:pPr algn="l">
              <a:lnSpc>
                <a:spcPts val="5120"/>
              </a:lnSpc>
              <a:spcBef>
                <a:spcPct val="0"/>
              </a:spcBef>
            </a:pPr>
            <a:r>
              <a:rPr lang="en-US" sz="3200">
                <a:solidFill>
                  <a:srgbClr val="000000"/>
                </a:solidFill>
                <a:latin typeface="Heebo"/>
                <a:ea typeface="Heebo"/>
                <a:cs typeface="Heebo"/>
                <a:sym typeface="Heebo"/>
              </a:rPr>
              <a:t>Quelles sont les valeurs que tu veux mettre de l’avant?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Tempête d’idées</a:t>
            </a:r>
          </a:p>
        </p:txBody>
      </p:sp>
      <p:grpSp>
        <p:nvGrpSpPr>
          <p:cNvPr id="8" name="Group 8"/>
          <p:cNvGrpSpPr/>
          <p:nvPr/>
        </p:nvGrpSpPr>
        <p:grpSpPr>
          <a:xfrm>
            <a:off x="713531" y="2583789"/>
            <a:ext cx="16545769" cy="7327601"/>
            <a:chOff x="0" y="0"/>
            <a:chExt cx="4357733" cy="1929903"/>
          </a:xfrm>
        </p:grpSpPr>
        <p:sp>
          <p:nvSpPr>
            <p:cNvPr id="9" name="Freeform 9"/>
            <p:cNvSpPr/>
            <p:nvPr/>
          </p:nvSpPr>
          <p:spPr>
            <a:xfrm>
              <a:off x="0" y="0"/>
              <a:ext cx="4357733" cy="1929903"/>
            </a:xfrm>
            <a:custGeom>
              <a:avLst/>
              <a:gdLst/>
              <a:ahLst/>
              <a:cxnLst/>
              <a:rect l="l" t="t" r="r" b="b"/>
              <a:pathLst>
                <a:path w="4357733" h="1929903">
                  <a:moveTo>
                    <a:pt x="12634" y="0"/>
                  </a:moveTo>
                  <a:lnTo>
                    <a:pt x="4345100" y="0"/>
                  </a:lnTo>
                  <a:cubicBezTo>
                    <a:pt x="4352077" y="0"/>
                    <a:pt x="4357733" y="5656"/>
                    <a:pt x="4357733" y="12634"/>
                  </a:cubicBezTo>
                  <a:lnTo>
                    <a:pt x="4357733" y="1917270"/>
                  </a:lnTo>
                  <a:cubicBezTo>
                    <a:pt x="4357733" y="1920620"/>
                    <a:pt x="4356402" y="1923834"/>
                    <a:pt x="4354033" y="1926203"/>
                  </a:cubicBezTo>
                  <a:cubicBezTo>
                    <a:pt x="4351664" y="1928572"/>
                    <a:pt x="4348450" y="1929903"/>
                    <a:pt x="4345100" y="1929903"/>
                  </a:cubicBezTo>
                  <a:lnTo>
                    <a:pt x="12634" y="1929903"/>
                  </a:lnTo>
                  <a:cubicBezTo>
                    <a:pt x="9283" y="1929903"/>
                    <a:pt x="6070" y="1928572"/>
                    <a:pt x="3700" y="1926203"/>
                  </a:cubicBezTo>
                  <a:cubicBezTo>
                    <a:pt x="1331" y="1923834"/>
                    <a:pt x="0" y="1920620"/>
                    <a:pt x="0" y="1917270"/>
                  </a:cubicBezTo>
                  <a:lnTo>
                    <a:pt x="0" y="12634"/>
                  </a:lnTo>
                  <a:cubicBezTo>
                    <a:pt x="0" y="9283"/>
                    <a:pt x="1331" y="6070"/>
                    <a:pt x="3700" y="3700"/>
                  </a:cubicBezTo>
                  <a:cubicBezTo>
                    <a:pt x="6070" y="1331"/>
                    <a:pt x="9283" y="0"/>
                    <a:pt x="12634" y="0"/>
                  </a:cubicBezTo>
                  <a:close/>
                </a:path>
              </a:pathLst>
            </a:custGeom>
            <a:solidFill>
              <a:srgbClr val="F4F4F6"/>
            </a:solidFill>
          </p:spPr>
          <p:txBody>
            <a:bodyPr/>
            <a:lstStyle/>
            <a:p>
              <a:endParaRPr lang="fr-CA"/>
            </a:p>
          </p:txBody>
        </p:sp>
        <p:sp>
          <p:nvSpPr>
            <p:cNvPr id="10" name="TextBox 10"/>
            <p:cNvSpPr txBox="1"/>
            <p:nvPr/>
          </p:nvSpPr>
          <p:spPr>
            <a:xfrm>
              <a:off x="0" y="-85725"/>
              <a:ext cx="4357733" cy="2015628"/>
            </a:xfrm>
            <a:prstGeom prst="rect">
              <a:avLst/>
            </a:prstGeom>
          </p:spPr>
          <p:txBody>
            <a:bodyPr lIns="50800" tIns="50800" rIns="50800" bIns="50800" rtlCol="0" anchor="ctr"/>
            <a:lstStyle/>
            <a:p>
              <a:pPr algn="ctr">
                <a:lnSpc>
                  <a:spcPts val="3356"/>
                </a:lnSpc>
              </a:pPr>
              <a:endParaRPr/>
            </a:p>
          </p:txBody>
        </p:sp>
      </p:grpSp>
      <p:sp>
        <p:nvSpPr>
          <p:cNvPr id="11" name="Freeform 11"/>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12" name="TextBox 12"/>
          <p:cNvSpPr txBox="1"/>
          <p:nvPr/>
        </p:nvSpPr>
        <p:spPr>
          <a:xfrm>
            <a:off x="833461" y="2572797"/>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Colle ici des images d’inspiration</a:t>
            </a:r>
          </a:p>
        </p:txBody>
      </p:sp>
      <p:sp>
        <p:nvSpPr>
          <p:cNvPr id="13" name="TextBox 13"/>
          <p:cNvSpPr txBox="1"/>
          <p:nvPr/>
        </p:nvSpPr>
        <p:spPr>
          <a:xfrm>
            <a:off x="1028700" y="1792196"/>
            <a:ext cx="6896100" cy="836704"/>
          </a:xfrm>
          <a:prstGeom prst="rect">
            <a:avLst/>
          </a:prstGeom>
        </p:spPr>
        <p:txBody>
          <a:bodyPr wrap="square" lIns="0" tIns="0" rIns="0" bIns="0" rtlCol="0" anchor="t">
            <a:spAutoFit/>
          </a:bodyPr>
          <a:lstStyle/>
          <a:p>
            <a:pPr algn="ctr">
              <a:lnSpc>
                <a:spcPts val="7116"/>
              </a:lnSpc>
              <a:spcBef>
                <a:spcPct val="0"/>
              </a:spcBef>
            </a:pPr>
            <a:r>
              <a:rPr lang="en-US" sz="5082" dirty="0">
                <a:solidFill>
                  <a:srgbClr val="000000"/>
                </a:solidFill>
                <a:latin typeface="Hangyaboly 1"/>
                <a:ea typeface="Hangyaboly 1"/>
                <a:cs typeface="Hangyaboly 1"/>
                <a:sym typeface="Hangyaboly 1"/>
              </a:rPr>
              <a:t>IMAGES D’INSPIRATION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rot="4119391">
            <a:off x="-1125011" y="7723696"/>
            <a:ext cx="4092356" cy="4114800"/>
          </a:xfrm>
          <a:custGeom>
            <a:avLst/>
            <a:gdLst/>
            <a:ahLst/>
            <a:cxnLst/>
            <a:rect l="l" t="t" r="r" b="b"/>
            <a:pathLst>
              <a:path w="4092356" h="4114800">
                <a:moveTo>
                  <a:pt x="0" y="0"/>
                </a:moveTo>
                <a:lnTo>
                  <a:pt x="4092355" y="0"/>
                </a:lnTo>
                <a:lnTo>
                  <a:pt x="4092355"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Freeform 8"/>
          <p:cNvSpPr/>
          <p:nvPr/>
        </p:nvSpPr>
        <p:spPr>
          <a:xfrm rot="-5625383">
            <a:off x="16189059" y="3163636"/>
            <a:ext cx="4069911" cy="4114800"/>
          </a:xfrm>
          <a:custGeom>
            <a:avLst/>
            <a:gdLst/>
            <a:ahLst/>
            <a:cxnLst/>
            <a:rect l="l" t="t" r="r" b="b"/>
            <a:pathLst>
              <a:path w="4069911" h="4114800">
                <a:moveTo>
                  <a:pt x="0" y="0"/>
                </a:moveTo>
                <a:lnTo>
                  <a:pt x="4069911" y="0"/>
                </a:lnTo>
                <a:lnTo>
                  <a:pt x="4069911"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TextBox 9"/>
          <p:cNvSpPr txBox="1"/>
          <p:nvPr/>
        </p:nvSpPr>
        <p:spPr>
          <a:xfrm>
            <a:off x="1028700" y="481836"/>
            <a:ext cx="13293729" cy="1417577"/>
          </a:xfrm>
          <a:prstGeom prst="rect">
            <a:avLst/>
          </a:prstGeom>
        </p:spPr>
        <p:txBody>
          <a:bodyPr lIns="0" tIns="0" rIns="0" bIns="0" rtlCol="0" anchor="t">
            <a:spAutoFit/>
          </a:bodyPr>
          <a:lstStyle/>
          <a:p>
            <a:pPr algn="l">
              <a:lnSpc>
                <a:spcPts val="10322"/>
              </a:lnSpc>
            </a:pPr>
            <a:r>
              <a:rPr lang="en-US" sz="11469">
                <a:solidFill>
                  <a:srgbClr val="000000"/>
                </a:solidFill>
                <a:latin typeface="Hangyaboly 1"/>
                <a:ea typeface="Hangyaboly 1"/>
                <a:cs typeface="Hangyaboly 1"/>
                <a:sym typeface="Hangyaboly 1"/>
              </a:rPr>
              <a:t>Prisme Kapferer</a:t>
            </a:r>
          </a:p>
        </p:txBody>
      </p:sp>
      <p:sp>
        <p:nvSpPr>
          <p:cNvPr id="10" name="TextBox 10"/>
          <p:cNvSpPr txBox="1"/>
          <p:nvPr/>
        </p:nvSpPr>
        <p:spPr>
          <a:xfrm>
            <a:off x="1182340" y="3814014"/>
            <a:ext cx="15365604" cy="3269844"/>
          </a:xfrm>
          <a:prstGeom prst="rect">
            <a:avLst/>
          </a:prstGeom>
        </p:spPr>
        <p:txBody>
          <a:bodyPr lIns="0" tIns="0" rIns="0" bIns="0" rtlCol="0" anchor="t">
            <a:spAutoFit/>
          </a:bodyPr>
          <a:lstStyle/>
          <a:p>
            <a:pPr algn="l">
              <a:lnSpc>
                <a:spcPts val="8772"/>
              </a:lnSpc>
            </a:pPr>
            <a:r>
              <a:rPr lang="en-US" sz="6266">
                <a:solidFill>
                  <a:srgbClr val="000000"/>
                </a:solidFill>
                <a:latin typeface="Heebo"/>
                <a:ea typeface="Heebo"/>
                <a:cs typeface="Heebo"/>
                <a:sym typeface="Heebo"/>
              </a:rPr>
              <a:t>La création du visuel va être élaborée à partir de plusieurs éléments qu’on peut retrouver dans le </a:t>
            </a:r>
            <a:r>
              <a:rPr lang="en-US" sz="6266" i="1">
                <a:solidFill>
                  <a:srgbClr val="000000"/>
                </a:solidFill>
                <a:latin typeface="Heebo"/>
                <a:ea typeface="Heebo"/>
                <a:cs typeface="Heebo"/>
                <a:sym typeface="Heebo"/>
              </a:rPr>
              <a:t>Prisme de Kapferer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1529" y="-2791687"/>
            <a:ext cx="16219245" cy="5632501"/>
          </a:xfrm>
          <a:custGeom>
            <a:avLst/>
            <a:gdLst/>
            <a:ahLst/>
            <a:cxnLst/>
            <a:rect l="l" t="t" r="r" b="b"/>
            <a:pathLst>
              <a:path w="16219245" h="5632501">
                <a:moveTo>
                  <a:pt x="0" y="0"/>
                </a:moveTo>
                <a:lnTo>
                  <a:pt x="16219245" y="0"/>
                </a:lnTo>
                <a:lnTo>
                  <a:pt x="16219245" y="5632501"/>
                </a:lnTo>
                <a:lnTo>
                  <a:pt x="0" y="563250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3" name="Freeform 3"/>
          <p:cNvSpPr/>
          <p:nvPr/>
        </p:nvSpPr>
        <p:spPr>
          <a:xfrm rot="5400000">
            <a:off x="9889309" y="-7858545"/>
            <a:ext cx="9283797" cy="12484324"/>
          </a:xfrm>
          <a:custGeom>
            <a:avLst/>
            <a:gdLst/>
            <a:ahLst/>
            <a:cxnLst/>
            <a:rect l="l" t="t" r="r" b="b"/>
            <a:pathLst>
              <a:path w="9283797" h="12484324">
                <a:moveTo>
                  <a:pt x="0" y="0"/>
                </a:moveTo>
                <a:lnTo>
                  <a:pt x="9283798" y="0"/>
                </a:lnTo>
                <a:lnTo>
                  <a:pt x="9283798" y="12484324"/>
                </a:lnTo>
                <a:lnTo>
                  <a:pt x="0" y="1248432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4" name="Freeform 4"/>
          <p:cNvSpPr/>
          <p:nvPr/>
        </p:nvSpPr>
        <p:spPr>
          <a:xfrm>
            <a:off x="-349985" y="8031971"/>
            <a:ext cx="16219245" cy="5632501"/>
          </a:xfrm>
          <a:custGeom>
            <a:avLst/>
            <a:gdLst/>
            <a:ahLst/>
            <a:cxnLst/>
            <a:rect l="l" t="t" r="r" b="b"/>
            <a:pathLst>
              <a:path w="16219245" h="5632501">
                <a:moveTo>
                  <a:pt x="0" y="0"/>
                </a:moveTo>
                <a:lnTo>
                  <a:pt x="16219245" y="0"/>
                </a:lnTo>
                <a:lnTo>
                  <a:pt x="16219245" y="5632501"/>
                </a:lnTo>
                <a:lnTo>
                  <a:pt x="0" y="5632501"/>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grpSp>
        <p:nvGrpSpPr>
          <p:cNvPr id="5" name="Group 5"/>
          <p:cNvGrpSpPr/>
          <p:nvPr/>
        </p:nvGrpSpPr>
        <p:grpSpPr>
          <a:xfrm>
            <a:off x="539965" y="192211"/>
            <a:ext cx="17208070" cy="9902578"/>
            <a:chOff x="0" y="0"/>
            <a:chExt cx="22944094" cy="13203437"/>
          </a:xfrm>
        </p:grpSpPr>
        <p:grpSp>
          <p:nvGrpSpPr>
            <p:cNvPr id="6" name="Group 6"/>
            <p:cNvGrpSpPr/>
            <p:nvPr/>
          </p:nvGrpSpPr>
          <p:grpSpPr>
            <a:xfrm>
              <a:off x="0" y="0"/>
              <a:ext cx="22944094" cy="13203437"/>
              <a:chOff x="0" y="0"/>
              <a:chExt cx="3881536" cy="2233674"/>
            </a:xfrm>
          </p:grpSpPr>
          <p:sp>
            <p:nvSpPr>
              <p:cNvPr id="7" name="Freeform 7"/>
              <p:cNvSpPr/>
              <p:nvPr/>
            </p:nvSpPr>
            <p:spPr>
              <a:xfrm>
                <a:off x="0" y="0"/>
                <a:ext cx="3881536" cy="2233674"/>
              </a:xfrm>
              <a:custGeom>
                <a:avLst/>
                <a:gdLst/>
                <a:ahLst/>
                <a:cxnLst/>
                <a:rect l="l" t="t" r="r" b="b"/>
                <a:pathLst>
                  <a:path w="3881536" h="2233674">
                    <a:moveTo>
                      <a:pt x="0" y="0"/>
                    </a:moveTo>
                    <a:lnTo>
                      <a:pt x="3881536" y="0"/>
                    </a:lnTo>
                    <a:lnTo>
                      <a:pt x="3881536" y="2233674"/>
                    </a:lnTo>
                    <a:lnTo>
                      <a:pt x="0" y="2233674"/>
                    </a:lnTo>
                    <a:close/>
                  </a:path>
                </a:pathLst>
              </a:custGeom>
              <a:solidFill>
                <a:srgbClr val="FFEBCD"/>
              </a:solidFill>
            </p:spPr>
            <p:txBody>
              <a:bodyPr/>
              <a:lstStyle/>
              <a:p>
                <a:endParaRPr lang="fr-CA"/>
              </a:p>
            </p:txBody>
          </p:sp>
          <p:sp>
            <p:nvSpPr>
              <p:cNvPr id="8" name="TextBox 8"/>
              <p:cNvSpPr txBox="1"/>
              <p:nvPr/>
            </p:nvSpPr>
            <p:spPr>
              <a:xfrm>
                <a:off x="0" y="-85725"/>
                <a:ext cx="3881536" cy="2319399"/>
              </a:xfrm>
              <a:prstGeom prst="rect">
                <a:avLst/>
              </a:prstGeom>
            </p:spPr>
            <p:txBody>
              <a:bodyPr lIns="50800" tIns="50800" rIns="50800" bIns="50800" rtlCol="0" anchor="ctr"/>
              <a:lstStyle/>
              <a:p>
                <a:pPr algn="ctr">
                  <a:lnSpc>
                    <a:spcPts val="3356"/>
                  </a:lnSpc>
                </a:pPr>
                <a:endParaRPr/>
              </a:p>
            </p:txBody>
          </p:sp>
        </p:grpSp>
        <p:sp>
          <p:nvSpPr>
            <p:cNvPr id="9" name="AutoShape 9"/>
            <p:cNvSpPr/>
            <p:nvPr/>
          </p:nvSpPr>
          <p:spPr>
            <a:xfrm>
              <a:off x="1075244" y="4412904"/>
              <a:ext cx="20832090" cy="0"/>
            </a:xfrm>
            <a:prstGeom prst="line">
              <a:avLst/>
            </a:prstGeom>
            <a:ln w="74144" cap="flat">
              <a:solidFill>
                <a:srgbClr val="000000"/>
              </a:solidFill>
              <a:prstDash val="solid"/>
              <a:headEnd type="none" w="sm" len="sm"/>
              <a:tailEnd type="none" w="sm" len="sm"/>
            </a:ln>
          </p:spPr>
          <p:txBody>
            <a:bodyPr/>
            <a:lstStyle/>
            <a:p>
              <a:endParaRPr lang="fr-CA"/>
            </a:p>
          </p:txBody>
        </p:sp>
        <p:sp>
          <p:nvSpPr>
            <p:cNvPr id="10" name="AutoShape 10"/>
            <p:cNvSpPr/>
            <p:nvPr/>
          </p:nvSpPr>
          <p:spPr>
            <a:xfrm>
              <a:off x="1075244" y="8707787"/>
              <a:ext cx="20832090" cy="0"/>
            </a:xfrm>
            <a:prstGeom prst="line">
              <a:avLst/>
            </a:prstGeom>
            <a:ln w="74144" cap="flat">
              <a:solidFill>
                <a:srgbClr val="000000"/>
              </a:solidFill>
              <a:prstDash val="solid"/>
              <a:headEnd type="none" w="sm" len="sm"/>
              <a:tailEnd type="none" w="sm" len="sm"/>
            </a:ln>
          </p:spPr>
          <p:txBody>
            <a:bodyPr/>
            <a:lstStyle/>
            <a:p>
              <a:endParaRPr lang="fr-CA"/>
            </a:p>
          </p:txBody>
        </p:sp>
        <p:sp>
          <p:nvSpPr>
            <p:cNvPr id="11" name="AutoShape 11"/>
            <p:cNvSpPr/>
            <p:nvPr/>
          </p:nvSpPr>
          <p:spPr>
            <a:xfrm flipV="1">
              <a:off x="11491289" y="659730"/>
              <a:ext cx="0" cy="11791585"/>
            </a:xfrm>
            <a:prstGeom prst="line">
              <a:avLst/>
            </a:prstGeom>
            <a:ln w="74144" cap="flat">
              <a:solidFill>
                <a:srgbClr val="000000"/>
              </a:solidFill>
              <a:prstDash val="solid"/>
              <a:headEnd type="none" w="sm" len="sm"/>
              <a:tailEnd type="none" w="sm" len="sm"/>
            </a:ln>
          </p:spPr>
          <p:txBody>
            <a:bodyPr/>
            <a:lstStyle/>
            <a:p>
              <a:endParaRPr lang="fr-CA"/>
            </a:p>
          </p:txBody>
        </p:sp>
        <p:grpSp>
          <p:nvGrpSpPr>
            <p:cNvPr id="12" name="Group 12"/>
            <p:cNvGrpSpPr/>
            <p:nvPr/>
          </p:nvGrpSpPr>
          <p:grpSpPr>
            <a:xfrm>
              <a:off x="7859200" y="2341280"/>
              <a:ext cx="7264178" cy="8434534"/>
              <a:chOff x="0" y="0"/>
              <a:chExt cx="723528" cy="840098"/>
            </a:xfrm>
          </p:grpSpPr>
          <p:sp>
            <p:nvSpPr>
              <p:cNvPr id="13" name="Freeform 13"/>
              <p:cNvSpPr/>
              <p:nvPr/>
            </p:nvSpPr>
            <p:spPr>
              <a:xfrm>
                <a:off x="0" y="0"/>
                <a:ext cx="723528" cy="840098"/>
              </a:xfrm>
              <a:custGeom>
                <a:avLst/>
                <a:gdLst/>
                <a:ahLst/>
                <a:cxnLst/>
                <a:rect l="l" t="t" r="r" b="b"/>
                <a:pathLst>
                  <a:path w="723528" h="840098">
                    <a:moveTo>
                      <a:pt x="361764" y="0"/>
                    </a:moveTo>
                    <a:lnTo>
                      <a:pt x="723528" y="203200"/>
                    </a:lnTo>
                    <a:lnTo>
                      <a:pt x="723528" y="636898"/>
                    </a:lnTo>
                    <a:lnTo>
                      <a:pt x="361764" y="840098"/>
                    </a:lnTo>
                    <a:lnTo>
                      <a:pt x="0" y="636898"/>
                    </a:lnTo>
                    <a:lnTo>
                      <a:pt x="0" y="203200"/>
                    </a:lnTo>
                    <a:lnTo>
                      <a:pt x="361764" y="0"/>
                    </a:lnTo>
                    <a:close/>
                  </a:path>
                </a:pathLst>
              </a:custGeom>
              <a:solidFill>
                <a:srgbClr val="5E86A6"/>
              </a:solidFill>
            </p:spPr>
            <p:txBody>
              <a:bodyPr/>
              <a:lstStyle/>
              <a:p>
                <a:endParaRPr lang="fr-CA"/>
              </a:p>
            </p:txBody>
          </p:sp>
          <p:sp>
            <p:nvSpPr>
              <p:cNvPr id="14" name="TextBox 14"/>
              <p:cNvSpPr txBox="1"/>
              <p:nvPr/>
            </p:nvSpPr>
            <p:spPr>
              <a:xfrm>
                <a:off x="0" y="82550"/>
                <a:ext cx="723528" cy="617848"/>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859200" y="4379253"/>
              <a:ext cx="7264178" cy="4352540"/>
              <a:chOff x="0" y="0"/>
              <a:chExt cx="940736" cy="563669"/>
            </a:xfrm>
          </p:grpSpPr>
          <p:sp>
            <p:nvSpPr>
              <p:cNvPr id="16" name="Freeform 16"/>
              <p:cNvSpPr/>
              <p:nvPr/>
            </p:nvSpPr>
            <p:spPr>
              <a:xfrm>
                <a:off x="0" y="0"/>
                <a:ext cx="940736" cy="563669"/>
              </a:xfrm>
              <a:custGeom>
                <a:avLst/>
                <a:gdLst/>
                <a:ahLst/>
                <a:cxnLst/>
                <a:rect l="l" t="t" r="r" b="b"/>
                <a:pathLst>
                  <a:path w="940736" h="563669">
                    <a:moveTo>
                      <a:pt x="0" y="0"/>
                    </a:moveTo>
                    <a:lnTo>
                      <a:pt x="940736" y="0"/>
                    </a:lnTo>
                    <a:lnTo>
                      <a:pt x="940736" y="563669"/>
                    </a:lnTo>
                    <a:lnTo>
                      <a:pt x="0" y="563669"/>
                    </a:lnTo>
                    <a:close/>
                  </a:path>
                </a:pathLst>
              </a:custGeom>
            </p:spPr>
            <p:txBody>
              <a:bodyPr/>
              <a:lstStyle/>
              <a:p>
                <a:endParaRPr lang="fr-CA"/>
              </a:p>
            </p:txBody>
          </p:sp>
          <p:sp>
            <p:nvSpPr>
              <p:cNvPr id="17" name="TextBox 17"/>
              <p:cNvSpPr txBox="1"/>
              <p:nvPr/>
            </p:nvSpPr>
            <p:spPr>
              <a:xfrm>
                <a:off x="0" y="-57150"/>
                <a:ext cx="940736" cy="620819"/>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5400000">
              <a:off x="-2014255" y="6183848"/>
              <a:ext cx="4771859" cy="743350"/>
              <a:chOff x="0" y="0"/>
              <a:chExt cx="979181" cy="152535"/>
            </a:xfrm>
          </p:grpSpPr>
          <p:sp>
            <p:nvSpPr>
              <p:cNvPr id="19" name="Freeform 19"/>
              <p:cNvSpPr/>
              <p:nvPr/>
            </p:nvSpPr>
            <p:spPr>
              <a:xfrm>
                <a:off x="0" y="0"/>
                <a:ext cx="979181" cy="152535"/>
              </a:xfrm>
              <a:custGeom>
                <a:avLst/>
                <a:gdLst/>
                <a:ahLst/>
                <a:cxnLst/>
                <a:rect l="l" t="t" r="r" b="b"/>
                <a:pathLst>
                  <a:path w="979181" h="152535">
                    <a:moveTo>
                      <a:pt x="0" y="0"/>
                    </a:moveTo>
                    <a:lnTo>
                      <a:pt x="979181" y="0"/>
                    </a:lnTo>
                    <a:lnTo>
                      <a:pt x="979181" y="152535"/>
                    </a:lnTo>
                    <a:lnTo>
                      <a:pt x="0" y="152535"/>
                    </a:lnTo>
                    <a:close/>
                  </a:path>
                </a:pathLst>
              </a:custGeom>
              <a:solidFill>
                <a:srgbClr val="76A7D0"/>
              </a:solidFill>
            </p:spPr>
            <p:txBody>
              <a:bodyPr/>
              <a:lstStyle/>
              <a:p>
                <a:endParaRPr lang="fr-CA"/>
              </a:p>
            </p:txBody>
          </p:sp>
          <p:sp>
            <p:nvSpPr>
              <p:cNvPr id="20" name="TextBox 20"/>
              <p:cNvSpPr txBox="1"/>
              <p:nvPr/>
            </p:nvSpPr>
            <p:spPr>
              <a:xfrm>
                <a:off x="0" y="-57150"/>
                <a:ext cx="979181" cy="20968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9105360" y="0"/>
              <a:ext cx="4771859" cy="743350"/>
              <a:chOff x="0" y="0"/>
              <a:chExt cx="979181" cy="152535"/>
            </a:xfrm>
          </p:grpSpPr>
          <p:sp>
            <p:nvSpPr>
              <p:cNvPr id="22" name="Freeform 22"/>
              <p:cNvSpPr/>
              <p:nvPr/>
            </p:nvSpPr>
            <p:spPr>
              <a:xfrm>
                <a:off x="0" y="0"/>
                <a:ext cx="979181" cy="152535"/>
              </a:xfrm>
              <a:custGeom>
                <a:avLst/>
                <a:gdLst/>
                <a:ahLst/>
                <a:cxnLst/>
                <a:rect l="l" t="t" r="r" b="b"/>
                <a:pathLst>
                  <a:path w="979181" h="152535">
                    <a:moveTo>
                      <a:pt x="0" y="0"/>
                    </a:moveTo>
                    <a:lnTo>
                      <a:pt x="979181" y="0"/>
                    </a:lnTo>
                    <a:lnTo>
                      <a:pt x="979181" y="152535"/>
                    </a:lnTo>
                    <a:lnTo>
                      <a:pt x="0" y="152535"/>
                    </a:lnTo>
                    <a:close/>
                  </a:path>
                </a:pathLst>
              </a:custGeom>
              <a:solidFill>
                <a:srgbClr val="76A7D0"/>
              </a:solidFill>
            </p:spPr>
            <p:txBody>
              <a:bodyPr/>
              <a:lstStyle/>
              <a:p>
                <a:endParaRPr lang="fr-CA"/>
              </a:p>
            </p:txBody>
          </p:sp>
          <p:sp>
            <p:nvSpPr>
              <p:cNvPr id="23" name="TextBox 23"/>
              <p:cNvSpPr txBox="1"/>
              <p:nvPr/>
            </p:nvSpPr>
            <p:spPr>
              <a:xfrm>
                <a:off x="0" y="-57150"/>
                <a:ext cx="979181" cy="20968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9105360" y="12460088"/>
              <a:ext cx="4771859" cy="743350"/>
              <a:chOff x="0" y="0"/>
              <a:chExt cx="979181" cy="152535"/>
            </a:xfrm>
          </p:grpSpPr>
          <p:sp>
            <p:nvSpPr>
              <p:cNvPr id="25" name="Freeform 25"/>
              <p:cNvSpPr/>
              <p:nvPr/>
            </p:nvSpPr>
            <p:spPr>
              <a:xfrm>
                <a:off x="0" y="0"/>
                <a:ext cx="979181" cy="152535"/>
              </a:xfrm>
              <a:custGeom>
                <a:avLst/>
                <a:gdLst/>
                <a:ahLst/>
                <a:cxnLst/>
                <a:rect l="l" t="t" r="r" b="b"/>
                <a:pathLst>
                  <a:path w="979181" h="152535">
                    <a:moveTo>
                      <a:pt x="0" y="0"/>
                    </a:moveTo>
                    <a:lnTo>
                      <a:pt x="979181" y="0"/>
                    </a:lnTo>
                    <a:lnTo>
                      <a:pt x="979181" y="152535"/>
                    </a:lnTo>
                    <a:lnTo>
                      <a:pt x="0" y="152535"/>
                    </a:lnTo>
                    <a:close/>
                  </a:path>
                </a:pathLst>
              </a:custGeom>
              <a:solidFill>
                <a:srgbClr val="76A7D0"/>
              </a:solidFill>
            </p:spPr>
            <p:txBody>
              <a:bodyPr/>
              <a:lstStyle/>
              <a:p>
                <a:endParaRPr lang="fr-CA"/>
              </a:p>
            </p:txBody>
          </p:sp>
          <p:sp>
            <p:nvSpPr>
              <p:cNvPr id="26" name="TextBox 26"/>
              <p:cNvSpPr txBox="1"/>
              <p:nvPr/>
            </p:nvSpPr>
            <p:spPr>
              <a:xfrm>
                <a:off x="0" y="-57150"/>
                <a:ext cx="979181" cy="20968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rot="-5400000">
              <a:off x="20186490" y="6183848"/>
              <a:ext cx="4771859" cy="743350"/>
              <a:chOff x="0" y="0"/>
              <a:chExt cx="979181" cy="152535"/>
            </a:xfrm>
          </p:grpSpPr>
          <p:sp>
            <p:nvSpPr>
              <p:cNvPr id="28" name="Freeform 28"/>
              <p:cNvSpPr/>
              <p:nvPr/>
            </p:nvSpPr>
            <p:spPr>
              <a:xfrm>
                <a:off x="0" y="0"/>
                <a:ext cx="979181" cy="152535"/>
              </a:xfrm>
              <a:custGeom>
                <a:avLst/>
                <a:gdLst/>
                <a:ahLst/>
                <a:cxnLst/>
                <a:rect l="l" t="t" r="r" b="b"/>
                <a:pathLst>
                  <a:path w="979181" h="152535">
                    <a:moveTo>
                      <a:pt x="0" y="0"/>
                    </a:moveTo>
                    <a:lnTo>
                      <a:pt x="979181" y="0"/>
                    </a:lnTo>
                    <a:lnTo>
                      <a:pt x="979181" y="152535"/>
                    </a:lnTo>
                    <a:lnTo>
                      <a:pt x="0" y="152535"/>
                    </a:lnTo>
                    <a:close/>
                  </a:path>
                </a:pathLst>
              </a:custGeom>
              <a:solidFill>
                <a:srgbClr val="76A7D0"/>
              </a:solidFill>
            </p:spPr>
            <p:txBody>
              <a:bodyPr/>
              <a:lstStyle/>
              <a:p>
                <a:endParaRPr lang="fr-CA"/>
              </a:p>
            </p:txBody>
          </p:sp>
          <p:sp>
            <p:nvSpPr>
              <p:cNvPr id="29" name="TextBox 29"/>
              <p:cNvSpPr txBox="1"/>
              <p:nvPr/>
            </p:nvSpPr>
            <p:spPr>
              <a:xfrm>
                <a:off x="0" y="-57150"/>
                <a:ext cx="979181" cy="209685"/>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rot="-1802302">
              <a:off x="8403075" y="2659723"/>
              <a:ext cx="2176668" cy="770324"/>
            </a:xfrm>
            <a:prstGeom prst="rect">
              <a:avLst/>
            </a:prstGeom>
          </p:spPr>
          <p:txBody>
            <a:bodyPr lIns="0" tIns="0" rIns="0" bIns="0" rtlCol="0" anchor="t">
              <a:spAutoFit/>
            </a:bodyPr>
            <a:lstStyle/>
            <a:p>
              <a:pPr algn="l">
                <a:lnSpc>
                  <a:spcPts val="4926"/>
                </a:lnSpc>
              </a:pPr>
              <a:r>
                <a:rPr lang="en-US" sz="3518">
                  <a:solidFill>
                    <a:srgbClr val="000000"/>
                  </a:solidFill>
                  <a:latin typeface="Hangyaboly 1"/>
                  <a:ea typeface="Hangyaboly 1"/>
                  <a:cs typeface="Hangyaboly 1"/>
                  <a:sym typeface="Hangyaboly 1"/>
                </a:rPr>
                <a:t>PHYSIQUE</a:t>
              </a:r>
            </a:p>
          </p:txBody>
        </p:sp>
        <p:sp>
          <p:nvSpPr>
            <p:cNvPr id="31" name="TextBox 31"/>
            <p:cNvSpPr txBox="1"/>
            <p:nvPr/>
          </p:nvSpPr>
          <p:spPr>
            <a:xfrm rot="1774810">
              <a:off x="12057339" y="2659590"/>
              <a:ext cx="2899951" cy="770324"/>
            </a:xfrm>
            <a:prstGeom prst="rect">
              <a:avLst/>
            </a:prstGeom>
          </p:spPr>
          <p:txBody>
            <a:bodyPr lIns="0" tIns="0" rIns="0" bIns="0" rtlCol="0" anchor="t">
              <a:spAutoFit/>
            </a:bodyPr>
            <a:lstStyle/>
            <a:p>
              <a:pPr algn="ctr">
                <a:lnSpc>
                  <a:spcPts val="4926"/>
                </a:lnSpc>
              </a:pPr>
              <a:r>
                <a:rPr lang="en-US" sz="3518">
                  <a:solidFill>
                    <a:srgbClr val="000000"/>
                  </a:solidFill>
                  <a:latin typeface="Hangyaboly 1"/>
                  <a:ea typeface="Hangyaboly 1"/>
                  <a:cs typeface="Hangyaboly 1"/>
                  <a:sym typeface="Hangyaboly 1"/>
                </a:rPr>
                <a:t>PERSONALITÉ</a:t>
              </a:r>
            </a:p>
          </p:txBody>
        </p:sp>
        <p:sp>
          <p:nvSpPr>
            <p:cNvPr id="32" name="TextBox 32"/>
            <p:cNvSpPr txBox="1"/>
            <p:nvPr/>
          </p:nvSpPr>
          <p:spPr>
            <a:xfrm rot="-1774754">
              <a:off x="11791649" y="9624681"/>
              <a:ext cx="3431648" cy="770324"/>
            </a:xfrm>
            <a:prstGeom prst="rect">
              <a:avLst/>
            </a:prstGeom>
          </p:spPr>
          <p:txBody>
            <a:bodyPr lIns="0" tIns="0" rIns="0" bIns="0" rtlCol="0" anchor="t">
              <a:spAutoFit/>
            </a:bodyPr>
            <a:lstStyle/>
            <a:p>
              <a:pPr algn="ctr">
                <a:lnSpc>
                  <a:spcPts val="4926"/>
                </a:lnSpc>
              </a:pPr>
              <a:r>
                <a:rPr lang="en-US" sz="3518">
                  <a:solidFill>
                    <a:srgbClr val="000000"/>
                  </a:solidFill>
                  <a:latin typeface="Hangyaboly 1"/>
                  <a:ea typeface="Hangyaboly 1"/>
                  <a:cs typeface="Hangyaboly 1"/>
                  <a:sym typeface="Hangyaboly 1"/>
                </a:rPr>
                <a:t>MENTALISATION</a:t>
              </a:r>
            </a:p>
          </p:txBody>
        </p:sp>
        <p:sp>
          <p:nvSpPr>
            <p:cNvPr id="33" name="TextBox 33"/>
            <p:cNvSpPr txBox="1"/>
            <p:nvPr/>
          </p:nvSpPr>
          <p:spPr>
            <a:xfrm rot="1750831">
              <a:off x="8772862" y="9653703"/>
              <a:ext cx="1643562" cy="770324"/>
            </a:xfrm>
            <a:prstGeom prst="rect">
              <a:avLst/>
            </a:prstGeom>
          </p:spPr>
          <p:txBody>
            <a:bodyPr lIns="0" tIns="0" rIns="0" bIns="0" rtlCol="0" anchor="t">
              <a:spAutoFit/>
            </a:bodyPr>
            <a:lstStyle/>
            <a:p>
              <a:pPr algn="ctr">
                <a:lnSpc>
                  <a:spcPts val="4926"/>
                </a:lnSpc>
              </a:pPr>
              <a:r>
                <a:rPr lang="en-US" sz="3518">
                  <a:solidFill>
                    <a:srgbClr val="000000"/>
                  </a:solidFill>
                  <a:latin typeface="Hangyaboly 1"/>
                  <a:ea typeface="Hangyaboly 1"/>
                  <a:cs typeface="Hangyaboly 1"/>
                  <a:sym typeface="Hangyaboly 1"/>
                </a:rPr>
                <a:t>REFLET</a:t>
              </a:r>
            </a:p>
          </p:txBody>
        </p:sp>
        <p:sp>
          <p:nvSpPr>
            <p:cNvPr id="34" name="TextBox 34"/>
            <p:cNvSpPr txBox="1"/>
            <p:nvPr/>
          </p:nvSpPr>
          <p:spPr>
            <a:xfrm>
              <a:off x="1075244" y="1175200"/>
              <a:ext cx="6015961" cy="822412"/>
            </a:xfrm>
            <a:prstGeom prst="rect">
              <a:avLst/>
            </a:prstGeom>
          </p:spPr>
          <p:txBody>
            <a:bodyPr lIns="0" tIns="0" rIns="0" bIns="0" rtlCol="0" anchor="t">
              <a:spAutoFit/>
            </a:bodyPr>
            <a:lstStyle/>
            <a:p>
              <a:pPr algn="l">
                <a:lnSpc>
                  <a:spcPts val="2560"/>
                </a:lnSpc>
                <a:spcBef>
                  <a:spcPct val="0"/>
                </a:spcBef>
              </a:pPr>
              <a:r>
                <a:rPr lang="en-US" sz="1828">
                  <a:solidFill>
                    <a:srgbClr val="000000"/>
                  </a:solidFill>
                  <a:latin typeface="Heebo"/>
                  <a:ea typeface="Heebo"/>
                  <a:cs typeface="Heebo"/>
                  <a:sym typeface="Heebo"/>
                </a:rPr>
                <a:t>Ensemble des éléments visuels: logo, charte couleurs, polices d’écriture, etc</a:t>
              </a:r>
            </a:p>
          </p:txBody>
        </p:sp>
        <p:sp>
          <p:nvSpPr>
            <p:cNvPr id="35" name="TextBox 35"/>
            <p:cNvSpPr txBox="1"/>
            <p:nvPr/>
          </p:nvSpPr>
          <p:spPr>
            <a:xfrm>
              <a:off x="15824886" y="961255"/>
              <a:ext cx="6082448" cy="822412"/>
            </a:xfrm>
            <a:prstGeom prst="rect">
              <a:avLst/>
            </a:prstGeom>
          </p:spPr>
          <p:txBody>
            <a:bodyPr lIns="0" tIns="0" rIns="0" bIns="0" rtlCol="0" anchor="t">
              <a:spAutoFit/>
            </a:bodyPr>
            <a:lstStyle/>
            <a:p>
              <a:pPr algn="r">
                <a:lnSpc>
                  <a:spcPts val="2560"/>
                </a:lnSpc>
                <a:spcBef>
                  <a:spcPct val="0"/>
                </a:spcBef>
              </a:pPr>
              <a:r>
                <a:rPr lang="en-US" sz="1828">
                  <a:solidFill>
                    <a:srgbClr val="000000"/>
                  </a:solidFill>
                  <a:latin typeface="Heebo"/>
                  <a:ea typeface="Heebo"/>
                  <a:cs typeface="Heebo"/>
                  <a:sym typeface="Heebo"/>
                </a:rPr>
                <a:t>Si ta marque était une personne, quelle impression donnerait-elle ?</a:t>
              </a:r>
            </a:p>
          </p:txBody>
        </p:sp>
        <p:sp>
          <p:nvSpPr>
            <p:cNvPr id="36" name="TextBox 36"/>
            <p:cNvSpPr txBox="1"/>
            <p:nvPr/>
          </p:nvSpPr>
          <p:spPr>
            <a:xfrm>
              <a:off x="15824886" y="5182304"/>
              <a:ext cx="6082448" cy="1250301"/>
            </a:xfrm>
            <a:prstGeom prst="rect">
              <a:avLst/>
            </a:prstGeom>
          </p:spPr>
          <p:txBody>
            <a:bodyPr lIns="0" tIns="0" rIns="0" bIns="0" rtlCol="0" anchor="t">
              <a:spAutoFit/>
            </a:bodyPr>
            <a:lstStyle/>
            <a:p>
              <a:pPr algn="r">
                <a:lnSpc>
                  <a:spcPts val="2560"/>
                </a:lnSpc>
                <a:spcBef>
                  <a:spcPct val="0"/>
                </a:spcBef>
              </a:pPr>
              <a:r>
                <a:rPr lang="en-US" sz="1828">
                  <a:solidFill>
                    <a:srgbClr val="000000"/>
                  </a:solidFill>
                  <a:latin typeface="Heebo"/>
                  <a:ea typeface="Heebo"/>
                  <a:cs typeface="Heebo"/>
                  <a:sym typeface="Heebo"/>
                </a:rPr>
                <a:t>C’est son histoire : son origine, ses valeurs fondamentales. « Quelle est la mission profonde de ma marque ? » </a:t>
              </a:r>
            </a:p>
          </p:txBody>
        </p:sp>
        <p:sp>
          <p:nvSpPr>
            <p:cNvPr id="37" name="TextBox 37"/>
            <p:cNvSpPr txBox="1"/>
            <p:nvPr/>
          </p:nvSpPr>
          <p:spPr>
            <a:xfrm rot="5400000">
              <a:off x="14553022" y="6051524"/>
              <a:ext cx="1911036" cy="770324"/>
            </a:xfrm>
            <a:prstGeom prst="rect">
              <a:avLst/>
            </a:prstGeom>
          </p:spPr>
          <p:txBody>
            <a:bodyPr lIns="0" tIns="0" rIns="0" bIns="0" rtlCol="0" anchor="t">
              <a:spAutoFit/>
            </a:bodyPr>
            <a:lstStyle/>
            <a:p>
              <a:pPr algn="ctr">
                <a:lnSpc>
                  <a:spcPts val="4926"/>
                </a:lnSpc>
              </a:pPr>
              <a:r>
                <a:rPr lang="en-US" sz="3518">
                  <a:solidFill>
                    <a:srgbClr val="000000"/>
                  </a:solidFill>
                  <a:latin typeface="Hangyaboly 1"/>
                  <a:ea typeface="Hangyaboly 1"/>
                  <a:cs typeface="Hangyaboly 1"/>
                  <a:sym typeface="Hangyaboly 1"/>
                </a:rPr>
                <a:t>CULTURE</a:t>
              </a:r>
            </a:p>
          </p:txBody>
        </p:sp>
        <p:sp>
          <p:nvSpPr>
            <p:cNvPr id="38" name="TextBox 38"/>
            <p:cNvSpPr txBox="1"/>
            <p:nvPr/>
          </p:nvSpPr>
          <p:spPr>
            <a:xfrm>
              <a:off x="1075244" y="5182304"/>
              <a:ext cx="6015961" cy="1250301"/>
            </a:xfrm>
            <a:prstGeom prst="rect">
              <a:avLst/>
            </a:prstGeom>
          </p:spPr>
          <p:txBody>
            <a:bodyPr lIns="0" tIns="0" rIns="0" bIns="0" rtlCol="0" anchor="t">
              <a:spAutoFit/>
            </a:bodyPr>
            <a:lstStyle/>
            <a:p>
              <a:pPr algn="l">
                <a:lnSpc>
                  <a:spcPts val="2560"/>
                </a:lnSpc>
                <a:spcBef>
                  <a:spcPct val="0"/>
                </a:spcBef>
              </a:pPr>
              <a:r>
                <a:rPr lang="en-US" sz="1828">
                  <a:solidFill>
                    <a:srgbClr val="000000"/>
                  </a:solidFill>
                  <a:latin typeface="Heebo"/>
                  <a:ea typeface="Heebo"/>
                  <a:cs typeface="Heebo"/>
                  <a:sym typeface="Heebo"/>
                </a:rPr>
                <a:t>La relation entre ta marque et tes clients; quelle est l’expérience d’achat, service client, etc.?  </a:t>
              </a:r>
            </a:p>
          </p:txBody>
        </p:sp>
        <p:sp>
          <p:nvSpPr>
            <p:cNvPr id="39" name="TextBox 39"/>
            <p:cNvSpPr txBox="1"/>
            <p:nvPr/>
          </p:nvSpPr>
          <p:spPr>
            <a:xfrm rot="-5400000">
              <a:off x="6409276" y="6051524"/>
              <a:ext cx="2114080" cy="770324"/>
            </a:xfrm>
            <a:prstGeom prst="rect">
              <a:avLst/>
            </a:prstGeom>
          </p:spPr>
          <p:txBody>
            <a:bodyPr lIns="0" tIns="0" rIns="0" bIns="0" rtlCol="0" anchor="t">
              <a:spAutoFit/>
            </a:bodyPr>
            <a:lstStyle/>
            <a:p>
              <a:pPr algn="ctr">
                <a:lnSpc>
                  <a:spcPts val="4926"/>
                </a:lnSpc>
              </a:pPr>
              <a:r>
                <a:rPr lang="en-US" sz="3518">
                  <a:solidFill>
                    <a:srgbClr val="000000"/>
                  </a:solidFill>
                  <a:latin typeface="Hangyaboly 1"/>
                  <a:ea typeface="Hangyaboly 1"/>
                  <a:cs typeface="Hangyaboly 1"/>
                  <a:sym typeface="Hangyaboly 1"/>
                </a:rPr>
                <a:t>RELATION</a:t>
              </a:r>
            </a:p>
          </p:txBody>
        </p:sp>
        <p:sp>
          <p:nvSpPr>
            <p:cNvPr id="40" name="TextBox 40"/>
            <p:cNvSpPr txBox="1"/>
            <p:nvPr/>
          </p:nvSpPr>
          <p:spPr>
            <a:xfrm>
              <a:off x="1075244" y="10266994"/>
              <a:ext cx="6015961" cy="822412"/>
            </a:xfrm>
            <a:prstGeom prst="rect">
              <a:avLst/>
            </a:prstGeom>
          </p:spPr>
          <p:txBody>
            <a:bodyPr lIns="0" tIns="0" rIns="0" bIns="0" rtlCol="0" anchor="t">
              <a:spAutoFit/>
            </a:bodyPr>
            <a:lstStyle/>
            <a:p>
              <a:pPr algn="l">
                <a:lnSpc>
                  <a:spcPts val="2560"/>
                </a:lnSpc>
                <a:spcBef>
                  <a:spcPct val="0"/>
                </a:spcBef>
              </a:pPr>
              <a:r>
                <a:rPr lang="en-US" sz="1828">
                  <a:solidFill>
                    <a:srgbClr val="000000"/>
                  </a:solidFill>
                  <a:latin typeface="Heebo"/>
                  <a:ea typeface="Heebo"/>
                  <a:cs typeface="Heebo"/>
                  <a:sym typeface="Heebo"/>
                </a:rPr>
                <a:t>À quel public souhaites-tu réellement t’adresser ?</a:t>
              </a:r>
            </a:p>
          </p:txBody>
        </p:sp>
        <p:sp>
          <p:nvSpPr>
            <p:cNvPr id="41" name="TextBox 41"/>
            <p:cNvSpPr txBox="1"/>
            <p:nvPr/>
          </p:nvSpPr>
          <p:spPr>
            <a:xfrm>
              <a:off x="15824886" y="9839105"/>
              <a:ext cx="6082448" cy="822412"/>
            </a:xfrm>
            <a:prstGeom prst="rect">
              <a:avLst/>
            </a:prstGeom>
          </p:spPr>
          <p:txBody>
            <a:bodyPr lIns="0" tIns="0" rIns="0" bIns="0" rtlCol="0" anchor="t">
              <a:spAutoFit/>
            </a:bodyPr>
            <a:lstStyle/>
            <a:p>
              <a:pPr algn="r">
                <a:lnSpc>
                  <a:spcPts val="2560"/>
                </a:lnSpc>
                <a:spcBef>
                  <a:spcPct val="0"/>
                </a:spcBef>
              </a:pPr>
              <a:r>
                <a:rPr lang="en-US" sz="1828">
                  <a:solidFill>
                    <a:srgbClr val="000000"/>
                  </a:solidFill>
                  <a:latin typeface="Heebo"/>
                  <a:ea typeface="Heebo"/>
                  <a:cs typeface="Heebo"/>
                  <a:sym typeface="Heebo"/>
                </a:rPr>
                <a:t>La manière dont tes clients perçoivent leur version idéale d’eux-mêmes. </a:t>
              </a:r>
            </a:p>
          </p:txBody>
        </p:sp>
        <p:sp>
          <p:nvSpPr>
            <p:cNvPr id="42" name="TextBox 42"/>
            <p:cNvSpPr txBox="1"/>
            <p:nvPr/>
          </p:nvSpPr>
          <p:spPr>
            <a:xfrm>
              <a:off x="10056333" y="11335"/>
              <a:ext cx="2869914" cy="663530"/>
            </a:xfrm>
            <a:prstGeom prst="rect">
              <a:avLst/>
            </a:prstGeom>
          </p:spPr>
          <p:txBody>
            <a:bodyPr lIns="0" tIns="0" rIns="0" bIns="0" rtlCol="0" anchor="t">
              <a:spAutoFit/>
            </a:bodyPr>
            <a:lstStyle/>
            <a:p>
              <a:pPr algn="ctr">
                <a:lnSpc>
                  <a:spcPts val="4245"/>
                </a:lnSpc>
              </a:pPr>
              <a:r>
                <a:rPr lang="en-US" sz="3032">
                  <a:solidFill>
                    <a:srgbClr val="202D36"/>
                  </a:solidFill>
                  <a:latin typeface="Hangyaboly 1"/>
                  <a:ea typeface="Hangyaboly 1"/>
                  <a:cs typeface="Hangyaboly 1"/>
                  <a:sym typeface="Hangyaboly 1"/>
                </a:rPr>
                <a:t>LA COMPAGNIE</a:t>
              </a:r>
            </a:p>
          </p:txBody>
        </p:sp>
        <p:sp>
          <p:nvSpPr>
            <p:cNvPr id="43" name="TextBox 43"/>
            <p:cNvSpPr txBox="1"/>
            <p:nvPr/>
          </p:nvSpPr>
          <p:spPr>
            <a:xfrm>
              <a:off x="10467412" y="12459197"/>
              <a:ext cx="2047755" cy="663530"/>
            </a:xfrm>
            <a:prstGeom prst="rect">
              <a:avLst/>
            </a:prstGeom>
          </p:spPr>
          <p:txBody>
            <a:bodyPr lIns="0" tIns="0" rIns="0" bIns="0" rtlCol="0" anchor="t">
              <a:spAutoFit/>
            </a:bodyPr>
            <a:lstStyle/>
            <a:p>
              <a:pPr algn="ctr">
                <a:lnSpc>
                  <a:spcPts val="4245"/>
                </a:lnSpc>
              </a:pPr>
              <a:r>
                <a:rPr lang="en-US" sz="3032">
                  <a:solidFill>
                    <a:srgbClr val="202D36"/>
                  </a:solidFill>
                  <a:latin typeface="Hangyaboly 1"/>
                  <a:ea typeface="Hangyaboly 1"/>
                  <a:cs typeface="Hangyaboly 1"/>
                  <a:sym typeface="Hangyaboly 1"/>
                </a:rPr>
                <a:t>LE CLIENT</a:t>
              </a:r>
            </a:p>
          </p:txBody>
        </p:sp>
        <p:sp>
          <p:nvSpPr>
            <p:cNvPr id="44" name="TextBox 44"/>
            <p:cNvSpPr txBox="1"/>
            <p:nvPr/>
          </p:nvSpPr>
          <p:spPr>
            <a:xfrm rot="5400000">
              <a:off x="20989406" y="6473724"/>
              <a:ext cx="3223177" cy="663530"/>
            </a:xfrm>
            <a:prstGeom prst="rect">
              <a:avLst/>
            </a:prstGeom>
          </p:spPr>
          <p:txBody>
            <a:bodyPr lIns="0" tIns="0" rIns="0" bIns="0" rtlCol="0" anchor="t">
              <a:spAutoFit/>
            </a:bodyPr>
            <a:lstStyle/>
            <a:p>
              <a:pPr algn="ctr">
                <a:lnSpc>
                  <a:spcPts val="4245"/>
                </a:lnSpc>
              </a:pPr>
              <a:r>
                <a:rPr lang="en-US" sz="3032">
                  <a:solidFill>
                    <a:srgbClr val="202D36"/>
                  </a:solidFill>
                  <a:latin typeface="Hangyaboly 1"/>
                  <a:ea typeface="Hangyaboly 1"/>
                  <a:cs typeface="Hangyaboly 1"/>
                  <a:sym typeface="Hangyaboly 1"/>
                </a:rPr>
                <a:t>INTERNE</a:t>
              </a:r>
            </a:p>
          </p:txBody>
        </p:sp>
        <p:sp>
          <p:nvSpPr>
            <p:cNvPr id="45" name="TextBox 45"/>
            <p:cNvSpPr txBox="1"/>
            <p:nvPr/>
          </p:nvSpPr>
          <p:spPr>
            <a:xfrm rot="-5400000">
              <a:off x="-1268489" y="6334499"/>
              <a:ext cx="3223177" cy="663530"/>
            </a:xfrm>
            <a:prstGeom prst="rect">
              <a:avLst/>
            </a:prstGeom>
          </p:spPr>
          <p:txBody>
            <a:bodyPr lIns="0" tIns="0" rIns="0" bIns="0" rtlCol="0" anchor="t">
              <a:spAutoFit/>
            </a:bodyPr>
            <a:lstStyle/>
            <a:p>
              <a:pPr algn="ctr">
                <a:lnSpc>
                  <a:spcPts val="4245"/>
                </a:lnSpc>
              </a:pPr>
              <a:r>
                <a:rPr lang="en-US" sz="3032">
                  <a:solidFill>
                    <a:srgbClr val="202D36"/>
                  </a:solidFill>
                  <a:latin typeface="Hangyaboly 1"/>
                  <a:ea typeface="Hangyaboly 1"/>
                  <a:cs typeface="Hangyaboly 1"/>
                  <a:sym typeface="Hangyaboly 1"/>
                </a:rPr>
                <a:t>EXTERNE</a:t>
              </a:r>
            </a:p>
          </p:txBody>
        </p:sp>
        <p:sp>
          <p:nvSpPr>
            <p:cNvPr id="46" name="TextBox 46"/>
            <p:cNvSpPr txBox="1"/>
            <p:nvPr/>
          </p:nvSpPr>
          <p:spPr>
            <a:xfrm>
              <a:off x="8165075" y="5792769"/>
              <a:ext cx="6613944" cy="1183058"/>
            </a:xfrm>
            <a:prstGeom prst="rect">
              <a:avLst/>
            </a:prstGeom>
          </p:spPr>
          <p:txBody>
            <a:bodyPr lIns="0" tIns="0" rIns="0" bIns="0" rtlCol="0" anchor="t">
              <a:spAutoFit/>
            </a:bodyPr>
            <a:lstStyle/>
            <a:p>
              <a:pPr algn="ctr">
                <a:lnSpc>
                  <a:spcPts val="7479"/>
                </a:lnSpc>
              </a:pPr>
              <a:r>
                <a:rPr lang="en-US" sz="5342">
                  <a:solidFill>
                    <a:srgbClr val="FFFFFF"/>
                  </a:solidFill>
                  <a:latin typeface="Hangyaboly 1"/>
                  <a:ea typeface="Hangyaboly 1"/>
                  <a:cs typeface="Hangyaboly 1"/>
                  <a:sym typeface="Hangyaboly 1"/>
                </a:rPr>
                <a:t>PRISME DE MARQUE</a:t>
              </a:r>
            </a:p>
          </p:txBody>
        </p:sp>
        <p:sp>
          <p:nvSpPr>
            <p:cNvPr id="47" name="TextBox 47"/>
            <p:cNvSpPr txBox="1"/>
            <p:nvPr/>
          </p:nvSpPr>
          <p:spPr>
            <a:xfrm>
              <a:off x="10132105" y="6847769"/>
              <a:ext cx="2718370" cy="663530"/>
            </a:xfrm>
            <a:prstGeom prst="rect">
              <a:avLst/>
            </a:prstGeom>
          </p:spPr>
          <p:txBody>
            <a:bodyPr lIns="0" tIns="0" rIns="0" bIns="0" rtlCol="0" anchor="t">
              <a:spAutoFit/>
            </a:bodyPr>
            <a:lstStyle/>
            <a:p>
              <a:pPr algn="ctr">
                <a:lnSpc>
                  <a:spcPts val="4245"/>
                </a:lnSpc>
                <a:spcBef>
                  <a:spcPct val="0"/>
                </a:spcBef>
              </a:pPr>
              <a:r>
                <a:rPr lang="en-US" sz="3032">
                  <a:solidFill>
                    <a:srgbClr val="D6E5F1"/>
                  </a:solidFill>
                  <a:latin typeface="Hangyaboly 1"/>
                  <a:ea typeface="Hangyaboly 1"/>
                  <a:cs typeface="Hangyaboly 1"/>
                  <a:sym typeface="Hangyaboly 1"/>
                </a:rPr>
                <a:t>DE KAPFERER</a:t>
              </a:r>
            </a:p>
          </p:txBody>
        </p:sp>
      </p:grpSp>
      <p:sp>
        <p:nvSpPr>
          <p:cNvPr id="48" name="TextBox 48"/>
          <p:cNvSpPr txBox="1"/>
          <p:nvPr/>
        </p:nvSpPr>
        <p:spPr>
          <a:xfrm>
            <a:off x="1028700" y="9191625"/>
            <a:ext cx="1179463" cy="539115"/>
          </a:xfrm>
          <a:prstGeom prst="rect">
            <a:avLst/>
          </a:prstGeom>
        </p:spPr>
        <p:txBody>
          <a:bodyPr lIns="0" tIns="0" rIns="0" bIns="0" rtlCol="0" anchor="t">
            <a:spAutoFit/>
          </a:bodyPr>
          <a:lstStyle/>
          <a:p>
            <a:pPr algn="ctr">
              <a:lnSpc>
                <a:spcPts val="4409"/>
              </a:lnSpc>
            </a:pPr>
            <a:r>
              <a:rPr lang="en-US" sz="3150" u="sng">
                <a:solidFill>
                  <a:srgbClr val="202D36"/>
                </a:solidFill>
                <a:latin typeface="Hangyaboly 2"/>
                <a:ea typeface="Hangyaboly 2"/>
                <a:cs typeface="Hangyaboly 2"/>
                <a:sym typeface="Hangyaboly 2"/>
                <a:hlinkClick r:id="rId4" tooltip="https://graphiste.com/blog/wp-content/uploads/sites/4/2020/09/channel-prisme-de-kapferer.png"/>
              </a:rPr>
              <a:t>exemple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sp>
        <p:nvSpPr>
          <p:cNvPr id="2" name="Freeform 2"/>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2"/>
            <a:stretch>
              <a:fillRect/>
            </a:stretch>
          </a:blipFill>
        </p:spPr>
        <p:txBody>
          <a:bodyPr/>
          <a:lstStyle/>
          <a:p>
            <a:endParaRPr lang="fr-CA"/>
          </a:p>
        </p:txBody>
      </p:sp>
      <p:grpSp>
        <p:nvGrpSpPr>
          <p:cNvPr id="3" name="Group 3"/>
          <p:cNvGrpSpPr/>
          <p:nvPr/>
        </p:nvGrpSpPr>
        <p:grpSpPr>
          <a:xfrm>
            <a:off x="-641975" y="-10842564"/>
            <a:ext cx="21978491" cy="25333425"/>
            <a:chOff x="0" y="0"/>
            <a:chExt cx="29304654" cy="33777900"/>
          </a:xfrm>
        </p:grpSpPr>
        <p:sp>
          <p:nvSpPr>
            <p:cNvPr id="4" name="Freeform 4"/>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Freeform 5"/>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TextBox 7"/>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grpSp>
        <p:nvGrpSpPr>
          <p:cNvPr id="8" name="Group 8"/>
          <p:cNvGrpSpPr/>
          <p:nvPr/>
        </p:nvGrpSpPr>
        <p:grpSpPr>
          <a:xfrm>
            <a:off x="1927102" y="1824148"/>
            <a:ext cx="14433797" cy="8298281"/>
            <a:chOff x="0" y="0"/>
            <a:chExt cx="19245062" cy="11064375"/>
          </a:xfrm>
        </p:grpSpPr>
        <p:grpSp>
          <p:nvGrpSpPr>
            <p:cNvPr id="9" name="Group 9"/>
            <p:cNvGrpSpPr/>
            <p:nvPr/>
          </p:nvGrpSpPr>
          <p:grpSpPr>
            <a:xfrm>
              <a:off x="0" y="57390"/>
              <a:ext cx="19245062" cy="11006985"/>
              <a:chOff x="0" y="0"/>
              <a:chExt cx="3750296" cy="2144937"/>
            </a:xfrm>
          </p:grpSpPr>
          <p:sp>
            <p:nvSpPr>
              <p:cNvPr id="10" name="Freeform 10"/>
              <p:cNvSpPr/>
              <p:nvPr/>
            </p:nvSpPr>
            <p:spPr>
              <a:xfrm>
                <a:off x="0" y="0"/>
                <a:ext cx="3750296" cy="2144937"/>
              </a:xfrm>
              <a:custGeom>
                <a:avLst/>
                <a:gdLst/>
                <a:ahLst/>
                <a:cxnLst/>
                <a:rect l="l" t="t" r="r" b="b"/>
                <a:pathLst>
                  <a:path w="3750296" h="2144937">
                    <a:moveTo>
                      <a:pt x="0" y="0"/>
                    </a:moveTo>
                    <a:lnTo>
                      <a:pt x="3750296" y="0"/>
                    </a:lnTo>
                    <a:lnTo>
                      <a:pt x="3750296" y="2144937"/>
                    </a:lnTo>
                    <a:lnTo>
                      <a:pt x="0" y="2144937"/>
                    </a:lnTo>
                    <a:close/>
                  </a:path>
                </a:pathLst>
              </a:custGeom>
              <a:solidFill>
                <a:srgbClr val="F4F4F6"/>
              </a:solidFill>
            </p:spPr>
            <p:txBody>
              <a:bodyPr/>
              <a:lstStyle/>
              <a:p>
                <a:endParaRPr lang="fr-CA"/>
              </a:p>
            </p:txBody>
          </p:sp>
          <p:sp>
            <p:nvSpPr>
              <p:cNvPr id="11" name="TextBox 11"/>
              <p:cNvSpPr txBox="1"/>
              <p:nvPr/>
            </p:nvSpPr>
            <p:spPr>
              <a:xfrm>
                <a:off x="0" y="-85725"/>
                <a:ext cx="3750296" cy="2230662"/>
              </a:xfrm>
              <a:prstGeom prst="rect">
                <a:avLst/>
              </a:prstGeom>
            </p:spPr>
            <p:txBody>
              <a:bodyPr lIns="50800" tIns="50800" rIns="50800" bIns="50800" rtlCol="0" anchor="ctr"/>
              <a:lstStyle/>
              <a:p>
                <a:pPr algn="ctr">
                  <a:lnSpc>
                    <a:spcPts val="3356"/>
                  </a:lnSpc>
                </a:pPr>
                <a:endParaRPr/>
              </a:p>
            </p:txBody>
          </p:sp>
        </p:grpSp>
        <p:sp>
          <p:nvSpPr>
            <p:cNvPr id="12" name="AutoShape 12"/>
            <p:cNvSpPr/>
            <p:nvPr/>
          </p:nvSpPr>
          <p:spPr>
            <a:xfrm>
              <a:off x="919142" y="3697978"/>
              <a:ext cx="17457125" cy="0"/>
            </a:xfrm>
            <a:prstGeom prst="line">
              <a:avLst/>
            </a:prstGeom>
            <a:ln w="60463" cap="flat">
              <a:solidFill>
                <a:srgbClr val="000000"/>
              </a:solidFill>
              <a:prstDash val="solid"/>
              <a:headEnd type="none" w="sm" len="sm"/>
              <a:tailEnd type="none" w="sm" len="sm"/>
            </a:ln>
          </p:spPr>
          <p:txBody>
            <a:bodyPr/>
            <a:lstStyle/>
            <a:p>
              <a:endParaRPr lang="fr-CA"/>
            </a:p>
          </p:txBody>
        </p:sp>
        <p:sp>
          <p:nvSpPr>
            <p:cNvPr id="13" name="AutoShape 13"/>
            <p:cNvSpPr/>
            <p:nvPr/>
          </p:nvSpPr>
          <p:spPr>
            <a:xfrm>
              <a:off x="919142" y="7297056"/>
              <a:ext cx="17457125" cy="0"/>
            </a:xfrm>
            <a:prstGeom prst="line">
              <a:avLst/>
            </a:prstGeom>
            <a:ln w="60463" cap="flat">
              <a:solidFill>
                <a:srgbClr val="000000"/>
              </a:solidFill>
              <a:prstDash val="solid"/>
              <a:headEnd type="none" w="sm" len="sm"/>
              <a:tailEnd type="none" w="sm" len="sm"/>
            </a:ln>
          </p:spPr>
          <p:txBody>
            <a:bodyPr/>
            <a:lstStyle/>
            <a:p>
              <a:endParaRPr lang="fr-CA"/>
            </a:p>
          </p:txBody>
        </p:sp>
        <p:sp>
          <p:nvSpPr>
            <p:cNvPr id="14" name="AutoShape 14"/>
            <p:cNvSpPr/>
            <p:nvPr/>
          </p:nvSpPr>
          <p:spPr>
            <a:xfrm flipV="1">
              <a:off x="9647704" y="552849"/>
              <a:ext cx="0" cy="9881254"/>
            </a:xfrm>
            <a:prstGeom prst="line">
              <a:avLst/>
            </a:prstGeom>
            <a:ln w="60463" cap="flat">
              <a:solidFill>
                <a:srgbClr val="000000"/>
              </a:solidFill>
              <a:prstDash val="solid"/>
              <a:headEnd type="none" w="sm" len="sm"/>
              <a:tailEnd type="none" w="sm" len="sm"/>
            </a:ln>
          </p:spPr>
          <p:txBody>
            <a:bodyPr/>
            <a:lstStyle/>
            <a:p>
              <a:endParaRPr lang="fr-CA"/>
            </a:p>
          </p:txBody>
        </p:sp>
        <p:grpSp>
          <p:nvGrpSpPr>
            <p:cNvPr id="15" name="Group 15"/>
            <p:cNvGrpSpPr/>
            <p:nvPr/>
          </p:nvGrpSpPr>
          <p:grpSpPr>
            <a:xfrm>
              <a:off x="6604042" y="1961974"/>
              <a:ext cx="6087323" cy="7068072"/>
              <a:chOff x="0" y="0"/>
              <a:chExt cx="723528" cy="840098"/>
            </a:xfrm>
          </p:grpSpPr>
          <p:sp>
            <p:nvSpPr>
              <p:cNvPr id="16" name="Freeform 16"/>
              <p:cNvSpPr/>
              <p:nvPr/>
            </p:nvSpPr>
            <p:spPr>
              <a:xfrm>
                <a:off x="0" y="0"/>
                <a:ext cx="723528" cy="840098"/>
              </a:xfrm>
              <a:custGeom>
                <a:avLst/>
                <a:gdLst/>
                <a:ahLst/>
                <a:cxnLst/>
                <a:rect l="l" t="t" r="r" b="b"/>
                <a:pathLst>
                  <a:path w="723528" h="840098">
                    <a:moveTo>
                      <a:pt x="361764" y="0"/>
                    </a:moveTo>
                    <a:lnTo>
                      <a:pt x="723528" y="203200"/>
                    </a:lnTo>
                    <a:lnTo>
                      <a:pt x="723528" y="636898"/>
                    </a:lnTo>
                    <a:lnTo>
                      <a:pt x="361764" y="840098"/>
                    </a:lnTo>
                    <a:lnTo>
                      <a:pt x="0" y="636898"/>
                    </a:lnTo>
                    <a:lnTo>
                      <a:pt x="0" y="203200"/>
                    </a:lnTo>
                    <a:lnTo>
                      <a:pt x="361764" y="0"/>
                    </a:lnTo>
                    <a:close/>
                  </a:path>
                </a:pathLst>
              </a:custGeom>
              <a:solidFill>
                <a:srgbClr val="5E86A6"/>
              </a:solidFill>
            </p:spPr>
            <p:txBody>
              <a:bodyPr/>
              <a:lstStyle/>
              <a:p>
                <a:endParaRPr lang="fr-CA"/>
              </a:p>
            </p:txBody>
          </p:sp>
          <p:sp>
            <p:nvSpPr>
              <p:cNvPr id="17" name="TextBox 17"/>
              <p:cNvSpPr txBox="1"/>
              <p:nvPr/>
            </p:nvSpPr>
            <p:spPr>
              <a:xfrm>
                <a:off x="0" y="82550"/>
                <a:ext cx="723528" cy="617848"/>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6604042" y="3669779"/>
              <a:ext cx="6087323" cy="3647394"/>
              <a:chOff x="0" y="0"/>
              <a:chExt cx="940736" cy="563669"/>
            </a:xfrm>
          </p:grpSpPr>
          <p:sp>
            <p:nvSpPr>
              <p:cNvPr id="19" name="Freeform 19"/>
              <p:cNvSpPr/>
              <p:nvPr/>
            </p:nvSpPr>
            <p:spPr>
              <a:xfrm>
                <a:off x="0" y="0"/>
                <a:ext cx="940736" cy="563669"/>
              </a:xfrm>
              <a:custGeom>
                <a:avLst/>
                <a:gdLst/>
                <a:ahLst/>
                <a:cxnLst/>
                <a:rect l="l" t="t" r="r" b="b"/>
                <a:pathLst>
                  <a:path w="940736" h="563669">
                    <a:moveTo>
                      <a:pt x="0" y="0"/>
                    </a:moveTo>
                    <a:lnTo>
                      <a:pt x="940736" y="0"/>
                    </a:lnTo>
                    <a:lnTo>
                      <a:pt x="940736" y="563669"/>
                    </a:lnTo>
                    <a:lnTo>
                      <a:pt x="0" y="563669"/>
                    </a:lnTo>
                    <a:close/>
                  </a:path>
                </a:pathLst>
              </a:custGeom>
            </p:spPr>
            <p:txBody>
              <a:bodyPr/>
              <a:lstStyle/>
              <a:p>
                <a:endParaRPr lang="fr-CA"/>
              </a:p>
            </p:txBody>
          </p:sp>
          <p:sp>
            <p:nvSpPr>
              <p:cNvPr id="20" name="TextBox 20"/>
              <p:cNvSpPr txBox="1"/>
              <p:nvPr/>
            </p:nvSpPr>
            <p:spPr>
              <a:xfrm>
                <a:off x="0" y="-57150"/>
                <a:ext cx="940736" cy="620819"/>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5400000">
              <a:off x="-1669834" y="5182015"/>
              <a:ext cx="3998780" cy="622921"/>
              <a:chOff x="0" y="0"/>
              <a:chExt cx="979181" cy="152535"/>
            </a:xfrm>
          </p:grpSpPr>
          <p:sp>
            <p:nvSpPr>
              <p:cNvPr id="22" name="Freeform 22"/>
              <p:cNvSpPr/>
              <p:nvPr/>
            </p:nvSpPr>
            <p:spPr>
              <a:xfrm>
                <a:off x="0" y="0"/>
                <a:ext cx="979181" cy="152535"/>
              </a:xfrm>
              <a:custGeom>
                <a:avLst/>
                <a:gdLst/>
                <a:ahLst/>
                <a:cxnLst/>
                <a:rect l="l" t="t" r="r" b="b"/>
                <a:pathLst>
                  <a:path w="979181" h="152535">
                    <a:moveTo>
                      <a:pt x="0" y="0"/>
                    </a:moveTo>
                    <a:lnTo>
                      <a:pt x="979181" y="0"/>
                    </a:lnTo>
                    <a:lnTo>
                      <a:pt x="979181" y="152535"/>
                    </a:lnTo>
                    <a:lnTo>
                      <a:pt x="0" y="152535"/>
                    </a:lnTo>
                    <a:close/>
                  </a:path>
                </a:pathLst>
              </a:custGeom>
              <a:solidFill>
                <a:srgbClr val="76A7D0"/>
              </a:solidFill>
            </p:spPr>
            <p:txBody>
              <a:bodyPr/>
              <a:lstStyle/>
              <a:p>
                <a:endParaRPr lang="fr-CA"/>
              </a:p>
            </p:txBody>
          </p:sp>
          <p:sp>
            <p:nvSpPr>
              <p:cNvPr id="23" name="TextBox 23"/>
              <p:cNvSpPr txBox="1"/>
              <p:nvPr/>
            </p:nvSpPr>
            <p:spPr>
              <a:xfrm>
                <a:off x="0" y="-57150"/>
                <a:ext cx="979181" cy="20968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7648314" y="0"/>
              <a:ext cx="3998780" cy="622921"/>
              <a:chOff x="0" y="0"/>
              <a:chExt cx="979181" cy="152535"/>
            </a:xfrm>
          </p:grpSpPr>
          <p:sp>
            <p:nvSpPr>
              <p:cNvPr id="25" name="Freeform 25"/>
              <p:cNvSpPr/>
              <p:nvPr/>
            </p:nvSpPr>
            <p:spPr>
              <a:xfrm>
                <a:off x="0" y="0"/>
                <a:ext cx="979181" cy="152535"/>
              </a:xfrm>
              <a:custGeom>
                <a:avLst/>
                <a:gdLst/>
                <a:ahLst/>
                <a:cxnLst/>
                <a:rect l="l" t="t" r="r" b="b"/>
                <a:pathLst>
                  <a:path w="979181" h="152535">
                    <a:moveTo>
                      <a:pt x="0" y="0"/>
                    </a:moveTo>
                    <a:lnTo>
                      <a:pt x="979181" y="0"/>
                    </a:lnTo>
                    <a:lnTo>
                      <a:pt x="979181" y="152535"/>
                    </a:lnTo>
                    <a:lnTo>
                      <a:pt x="0" y="152535"/>
                    </a:lnTo>
                    <a:close/>
                  </a:path>
                </a:pathLst>
              </a:custGeom>
              <a:solidFill>
                <a:srgbClr val="76A7D0"/>
              </a:solidFill>
            </p:spPr>
            <p:txBody>
              <a:bodyPr/>
              <a:lstStyle/>
              <a:p>
                <a:endParaRPr lang="fr-CA"/>
              </a:p>
            </p:txBody>
          </p:sp>
          <p:sp>
            <p:nvSpPr>
              <p:cNvPr id="26" name="TextBox 26"/>
              <p:cNvSpPr txBox="1"/>
              <p:nvPr/>
            </p:nvSpPr>
            <p:spPr>
              <a:xfrm>
                <a:off x="0" y="-57150"/>
                <a:ext cx="979181" cy="20968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7648314" y="10441454"/>
              <a:ext cx="3998780" cy="622921"/>
              <a:chOff x="0" y="0"/>
              <a:chExt cx="979181" cy="152535"/>
            </a:xfrm>
          </p:grpSpPr>
          <p:sp>
            <p:nvSpPr>
              <p:cNvPr id="28" name="Freeform 28"/>
              <p:cNvSpPr/>
              <p:nvPr/>
            </p:nvSpPr>
            <p:spPr>
              <a:xfrm>
                <a:off x="0" y="0"/>
                <a:ext cx="979181" cy="152535"/>
              </a:xfrm>
              <a:custGeom>
                <a:avLst/>
                <a:gdLst/>
                <a:ahLst/>
                <a:cxnLst/>
                <a:rect l="l" t="t" r="r" b="b"/>
                <a:pathLst>
                  <a:path w="979181" h="152535">
                    <a:moveTo>
                      <a:pt x="0" y="0"/>
                    </a:moveTo>
                    <a:lnTo>
                      <a:pt x="979181" y="0"/>
                    </a:lnTo>
                    <a:lnTo>
                      <a:pt x="979181" y="152535"/>
                    </a:lnTo>
                    <a:lnTo>
                      <a:pt x="0" y="152535"/>
                    </a:lnTo>
                    <a:close/>
                  </a:path>
                </a:pathLst>
              </a:custGeom>
              <a:solidFill>
                <a:srgbClr val="76A7D0"/>
              </a:solidFill>
            </p:spPr>
            <p:txBody>
              <a:bodyPr/>
              <a:lstStyle/>
              <a:p>
                <a:endParaRPr lang="fr-CA"/>
              </a:p>
            </p:txBody>
          </p:sp>
          <p:sp>
            <p:nvSpPr>
              <p:cNvPr id="29" name="TextBox 29"/>
              <p:cNvSpPr txBox="1"/>
              <p:nvPr/>
            </p:nvSpPr>
            <p:spPr>
              <a:xfrm>
                <a:off x="0" y="-57150"/>
                <a:ext cx="979181" cy="209685"/>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rot="-5400000">
              <a:off x="16934212" y="5182015"/>
              <a:ext cx="3998780" cy="622921"/>
              <a:chOff x="0" y="0"/>
              <a:chExt cx="979181" cy="152535"/>
            </a:xfrm>
          </p:grpSpPr>
          <p:sp>
            <p:nvSpPr>
              <p:cNvPr id="31" name="Freeform 31"/>
              <p:cNvSpPr/>
              <p:nvPr/>
            </p:nvSpPr>
            <p:spPr>
              <a:xfrm>
                <a:off x="0" y="0"/>
                <a:ext cx="979181" cy="152535"/>
              </a:xfrm>
              <a:custGeom>
                <a:avLst/>
                <a:gdLst/>
                <a:ahLst/>
                <a:cxnLst/>
                <a:rect l="l" t="t" r="r" b="b"/>
                <a:pathLst>
                  <a:path w="979181" h="152535">
                    <a:moveTo>
                      <a:pt x="0" y="0"/>
                    </a:moveTo>
                    <a:lnTo>
                      <a:pt x="979181" y="0"/>
                    </a:lnTo>
                    <a:lnTo>
                      <a:pt x="979181" y="152535"/>
                    </a:lnTo>
                    <a:lnTo>
                      <a:pt x="0" y="152535"/>
                    </a:lnTo>
                    <a:close/>
                  </a:path>
                </a:pathLst>
              </a:custGeom>
              <a:solidFill>
                <a:srgbClr val="76A7D0"/>
              </a:solidFill>
            </p:spPr>
            <p:txBody>
              <a:bodyPr/>
              <a:lstStyle/>
              <a:p>
                <a:endParaRPr lang="fr-CA"/>
              </a:p>
            </p:txBody>
          </p:sp>
          <p:sp>
            <p:nvSpPr>
              <p:cNvPr id="32" name="TextBox 32"/>
              <p:cNvSpPr txBox="1"/>
              <p:nvPr/>
            </p:nvSpPr>
            <p:spPr>
              <a:xfrm>
                <a:off x="0" y="-57150"/>
                <a:ext cx="979181" cy="209685"/>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rot="-1802302">
              <a:off x="7059486" y="2227635"/>
              <a:ext cx="1824030" cy="646802"/>
            </a:xfrm>
            <a:prstGeom prst="rect">
              <a:avLst/>
            </a:prstGeom>
          </p:spPr>
          <p:txBody>
            <a:bodyPr lIns="0" tIns="0" rIns="0" bIns="0" rtlCol="0" anchor="t">
              <a:spAutoFit/>
            </a:bodyPr>
            <a:lstStyle/>
            <a:p>
              <a:pPr algn="l">
                <a:lnSpc>
                  <a:spcPts val="4128"/>
                </a:lnSpc>
              </a:pPr>
              <a:r>
                <a:rPr lang="en-US" sz="2948">
                  <a:solidFill>
                    <a:srgbClr val="000000"/>
                  </a:solidFill>
                  <a:latin typeface="Hangyaboly 1"/>
                  <a:ea typeface="Hangyaboly 1"/>
                  <a:cs typeface="Hangyaboly 1"/>
                  <a:sym typeface="Hangyaboly 1"/>
                </a:rPr>
                <a:t>PHYSIQUE</a:t>
              </a:r>
            </a:p>
          </p:txBody>
        </p:sp>
        <p:sp>
          <p:nvSpPr>
            <p:cNvPr id="34" name="TextBox 34"/>
            <p:cNvSpPr txBox="1"/>
            <p:nvPr/>
          </p:nvSpPr>
          <p:spPr>
            <a:xfrm rot="1774810">
              <a:off x="10122364" y="2227521"/>
              <a:ext cx="2430136" cy="646802"/>
            </a:xfrm>
            <a:prstGeom prst="rect">
              <a:avLst/>
            </a:prstGeom>
          </p:spPr>
          <p:txBody>
            <a:bodyPr lIns="0" tIns="0" rIns="0" bIns="0" rtlCol="0" anchor="t">
              <a:spAutoFit/>
            </a:bodyPr>
            <a:lstStyle/>
            <a:p>
              <a:pPr algn="ctr">
                <a:lnSpc>
                  <a:spcPts val="4128"/>
                </a:lnSpc>
              </a:pPr>
              <a:r>
                <a:rPr lang="en-US" sz="2948">
                  <a:solidFill>
                    <a:srgbClr val="000000"/>
                  </a:solidFill>
                  <a:latin typeface="Hangyaboly 1"/>
                  <a:ea typeface="Hangyaboly 1"/>
                  <a:cs typeface="Hangyaboly 1"/>
                  <a:sym typeface="Hangyaboly 1"/>
                </a:rPr>
                <a:t>PERSONALITÉ</a:t>
              </a:r>
            </a:p>
          </p:txBody>
        </p:sp>
        <p:sp>
          <p:nvSpPr>
            <p:cNvPr id="35" name="TextBox 35"/>
            <p:cNvSpPr txBox="1"/>
            <p:nvPr/>
          </p:nvSpPr>
          <p:spPr>
            <a:xfrm rot="-1774754">
              <a:off x="9899088" y="8064212"/>
              <a:ext cx="2875694" cy="646802"/>
            </a:xfrm>
            <a:prstGeom prst="rect">
              <a:avLst/>
            </a:prstGeom>
          </p:spPr>
          <p:txBody>
            <a:bodyPr lIns="0" tIns="0" rIns="0" bIns="0" rtlCol="0" anchor="t">
              <a:spAutoFit/>
            </a:bodyPr>
            <a:lstStyle/>
            <a:p>
              <a:pPr algn="ctr">
                <a:lnSpc>
                  <a:spcPts val="4128"/>
                </a:lnSpc>
              </a:pPr>
              <a:r>
                <a:rPr lang="en-US" sz="2948">
                  <a:solidFill>
                    <a:srgbClr val="000000"/>
                  </a:solidFill>
                  <a:latin typeface="Hangyaboly 1"/>
                  <a:ea typeface="Hangyaboly 1"/>
                  <a:cs typeface="Hangyaboly 1"/>
                  <a:sym typeface="Hangyaboly 1"/>
                </a:rPr>
                <a:t>MENTALISATION</a:t>
              </a:r>
            </a:p>
          </p:txBody>
        </p:sp>
        <p:sp>
          <p:nvSpPr>
            <p:cNvPr id="36" name="TextBox 36"/>
            <p:cNvSpPr txBox="1"/>
            <p:nvPr/>
          </p:nvSpPr>
          <p:spPr>
            <a:xfrm rot="1750831">
              <a:off x="7369994" y="8088530"/>
              <a:ext cx="1377292" cy="646802"/>
            </a:xfrm>
            <a:prstGeom prst="rect">
              <a:avLst/>
            </a:prstGeom>
          </p:spPr>
          <p:txBody>
            <a:bodyPr lIns="0" tIns="0" rIns="0" bIns="0" rtlCol="0" anchor="t">
              <a:spAutoFit/>
            </a:bodyPr>
            <a:lstStyle/>
            <a:p>
              <a:pPr algn="ctr">
                <a:lnSpc>
                  <a:spcPts val="4128"/>
                </a:lnSpc>
              </a:pPr>
              <a:r>
                <a:rPr lang="en-US" sz="2948">
                  <a:solidFill>
                    <a:srgbClr val="000000"/>
                  </a:solidFill>
                  <a:latin typeface="Hangyaboly 1"/>
                  <a:ea typeface="Hangyaboly 1"/>
                  <a:cs typeface="Hangyaboly 1"/>
                  <a:sym typeface="Hangyaboly 1"/>
                </a:rPr>
                <a:t>REFLET</a:t>
              </a:r>
            </a:p>
          </p:txBody>
        </p:sp>
        <p:sp>
          <p:nvSpPr>
            <p:cNvPr id="37" name="TextBox 37"/>
            <p:cNvSpPr txBox="1"/>
            <p:nvPr/>
          </p:nvSpPr>
          <p:spPr>
            <a:xfrm>
              <a:off x="919142" y="980179"/>
              <a:ext cx="5041327" cy="693804"/>
            </a:xfrm>
            <a:prstGeom prst="rect">
              <a:avLst/>
            </a:prstGeom>
          </p:spPr>
          <p:txBody>
            <a:bodyPr lIns="0" tIns="0" rIns="0" bIns="0" rtlCol="0" anchor="t">
              <a:spAutoFit/>
            </a:bodyPr>
            <a:lstStyle/>
            <a:p>
              <a:pPr algn="l">
                <a:lnSpc>
                  <a:spcPts val="2145"/>
                </a:lnSpc>
                <a:spcBef>
                  <a:spcPct val="0"/>
                </a:spcBef>
              </a:pPr>
              <a:r>
                <a:rPr lang="en-US" sz="1532">
                  <a:solidFill>
                    <a:srgbClr val="000000"/>
                  </a:solidFill>
                  <a:latin typeface="Heebo"/>
                  <a:ea typeface="Heebo"/>
                  <a:cs typeface="Heebo"/>
                  <a:sym typeface="Heebo"/>
                </a:rPr>
                <a:t>Ensemble des éléments visuels: logo, charte couleurs, polices d’écriture, etc</a:t>
              </a:r>
            </a:p>
          </p:txBody>
        </p:sp>
        <p:sp>
          <p:nvSpPr>
            <p:cNvPr id="38" name="TextBox 38"/>
            <p:cNvSpPr txBox="1"/>
            <p:nvPr/>
          </p:nvSpPr>
          <p:spPr>
            <a:xfrm>
              <a:off x="13279223" y="800895"/>
              <a:ext cx="5097043" cy="693804"/>
            </a:xfrm>
            <a:prstGeom prst="rect">
              <a:avLst/>
            </a:prstGeom>
          </p:spPr>
          <p:txBody>
            <a:bodyPr lIns="0" tIns="0" rIns="0" bIns="0" rtlCol="0" anchor="t">
              <a:spAutoFit/>
            </a:bodyPr>
            <a:lstStyle/>
            <a:p>
              <a:pPr algn="r">
                <a:lnSpc>
                  <a:spcPts val="2145"/>
                </a:lnSpc>
                <a:spcBef>
                  <a:spcPct val="0"/>
                </a:spcBef>
              </a:pPr>
              <a:r>
                <a:rPr lang="en-US" sz="1532">
                  <a:solidFill>
                    <a:srgbClr val="000000"/>
                  </a:solidFill>
                  <a:latin typeface="Heebo"/>
                  <a:ea typeface="Heebo"/>
                  <a:cs typeface="Heebo"/>
                  <a:sym typeface="Heebo"/>
                </a:rPr>
                <a:t>Si ta marque était une personne, quelle impression donnerait-elle ?</a:t>
              </a:r>
            </a:p>
          </p:txBody>
        </p:sp>
        <p:sp>
          <p:nvSpPr>
            <p:cNvPr id="39" name="TextBox 39"/>
            <p:cNvSpPr txBox="1"/>
            <p:nvPr/>
          </p:nvSpPr>
          <p:spPr>
            <a:xfrm>
              <a:off x="13279223" y="4338100"/>
              <a:ext cx="5097043" cy="1052372"/>
            </a:xfrm>
            <a:prstGeom prst="rect">
              <a:avLst/>
            </a:prstGeom>
          </p:spPr>
          <p:txBody>
            <a:bodyPr lIns="0" tIns="0" rIns="0" bIns="0" rtlCol="0" anchor="t">
              <a:spAutoFit/>
            </a:bodyPr>
            <a:lstStyle/>
            <a:p>
              <a:pPr algn="r">
                <a:lnSpc>
                  <a:spcPts val="2145"/>
                </a:lnSpc>
                <a:spcBef>
                  <a:spcPct val="0"/>
                </a:spcBef>
              </a:pPr>
              <a:r>
                <a:rPr lang="en-US" sz="1532">
                  <a:solidFill>
                    <a:srgbClr val="000000"/>
                  </a:solidFill>
                  <a:latin typeface="Heebo"/>
                  <a:ea typeface="Heebo"/>
                  <a:cs typeface="Heebo"/>
                  <a:sym typeface="Heebo"/>
                </a:rPr>
                <a:t>C’est son histoire : son origine, ses valeurs fondamentales. « Quelle est la mission profonde de ma marque ? » </a:t>
              </a:r>
            </a:p>
          </p:txBody>
        </p:sp>
        <p:sp>
          <p:nvSpPr>
            <p:cNvPr id="40" name="TextBox 40"/>
            <p:cNvSpPr txBox="1"/>
            <p:nvPr/>
          </p:nvSpPr>
          <p:spPr>
            <a:xfrm rot="5400000">
              <a:off x="12214050" y="5070490"/>
              <a:ext cx="1601433" cy="646802"/>
            </a:xfrm>
            <a:prstGeom prst="rect">
              <a:avLst/>
            </a:prstGeom>
          </p:spPr>
          <p:txBody>
            <a:bodyPr lIns="0" tIns="0" rIns="0" bIns="0" rtlCol="0" anchor="t">
              <a:spAutoFit/>
            </a:bodyPr>
            <a:lstStyle/>
            <a:p>
              <a:pPr algn="ctr">
                <a:lnSpc>
                  <a:spcPts val="4128"/>
                </a:lnSpc>
              </a:pPr>
              <a:r>
                <a:rPr lang="en-US" sz="2948">
                  <a:solidFill>
                    <a:srgbClr val="000000"/>
                  </a:solidFill>
                  <a:latin typeface="Hangyaboly 1"/>
                  <a:ea typeface="Hangyaboly 1"/>
                  <a:cs typeface="Hangyaboly 1"/>
                  <a:sym typeface="Hangyaboly 1"/>
                </a:rPr>
                <a:t>CULTURE</a:t>
              </a:r>
            </a:p>
          </p:txBody>
        </p:sp>
        <p:sp>
          <p:nvSpPr>
            <p:cNvPr id="41" name="TextBox 41"/>
            <p:cNvSpPr txBox="1"/>
            <p:nvPr/>
          </p:nvSpPr>
          <p:spPr>
            <a:xfrm>
              <a:off x="919142" y="4338100"/>
              <a:ext cx="5041327" cy="1052372"/>
            </a:xfrm>
            <a:prstGeom prst="rect">
              <a:avLst/>
            </a:prstGeom>
          </p:spPr>
          <p:txBody>
            <a:bodyPr lIns="0" tIns="0" rIns="0" bIns="0" rtlCol="0" anchor="t">
              <a:spAutoFit/>
            </a:bodyPr>
            <a:lstStyle/>
            <a:p>
              <a:pPr algn="l">
                <a:lnSpc>
                  <a:spcPts val="2145"/>
                </a:lnSpc>
                <a:spcBef>
                  <a:spcPct val="0"/>
                </a:spcBef>
              </a:pPr>
              <a:r>
                <a:rPr lang="en-US" sz="1532">
                  <a:solidFill>
                    <a:srgbClr val="000000"/>
                  </a:solidFill>
                  <a:latin typeface="Heebo"/>
                  <a:ea typeface="Heebo"/>
                  <a:cs typeface="Heebo"/>
                  <a:sym typeface="Heebo"/>
                </a:rPr>
                <a:t>La relation entre ta marque et tes clients; quelle est l’expérience d’achat, service client, etc.?  </a:t>
              </a:r>
            </a:p>
          </p:txBody>
        </p:sp>
        <p:sp>
          <p:nvSpPr>
            <p:cNvPr id="42" name="TextBox 42"/>
            <p:cNvSpPr txBox="1"/>
            <p:nvPr/>
          </p:nvSpPr>
          <p:spPr>
            <a:xfrm rot="-5400000">
              <a:off x="5388379" y="5070490"/>
              <a:ext cx="1771582" cy="646802"/>
            </a:xfrm>
            <a:prstGeom prst="rect">
              <a:avLst/>
            </a:prstGeom>
          </p:spPr>
          <p:txBody>
            <a:bodyPr lIns="0" tIns="0" rIns="0" bIns="0" rtlCol="0" anchor="t">
              <a:spAutoFit/>
            </a:bodyPr>
            <a:lstStyle/>
            <a:p>
              <a:pPr algn="ctr">
                <a:lnSpc>
                  <a:spcPts val="4128"/>
                </a:lnSpc>
              </a:pPr>
              <a:r>
                <a:rPr lang="en-US" sz="2948">
                  <a:solidFill>
                    <a:srgbClr val="000000"/>
                  </a:solidFill>
                  <a:latin typeface="Hangyaboly 1"/>
                  <a:ea typeface="Hangyaboly 1"/>
                  <a:cs typeface="Hangyaboly 1"/>
                  <a:sym typeface="Hangyaboly 1"/>
                </a:rPr>
                <a:t>RELATION</a:t>
              </a:r>
            </a:p>
          </p:txBody>
        </p:sp>
        <p:sp>
          <p:nvSpPr>
            <p:cNvPr id="43" name="TextBox 43"/>
            <p:cNvSpPr txBox="1"/>
            <p:nvPr/>
          </p:nvSpPr>
          <p:spPr>
            <a:xfrm>
              <a:off x="919142" y="8599029"/>
              <a:ext cx="5041327" cy="693804"/>
            </a:xfrm>
            <a:prstGeom prst="rect">
              <a:avLst/>
            </a:prstGeom>
          </p:spPr>
          <p:txBody>
            <a:bodyPr lIns="0" tIns="0" rIns="0" bIns="0" rtlCol="0" anchor="t">
              <a:spAutoFit/>
            </a:bodyPr>
            <a:lstStyle/>
            <a:p>
              <a:pPr algn="l">
                <a:lnSpc>
                  <a:spcPts val="2145"/>
                </a:lnSpc>
                <a:spcBef>
                  <a:spcPct val="0"/>
                </a:spcBef>
              </a:pPr>
              <a:r>
                <a:rPr lang="en-US" sz="1532">
                  <a:solidFill>
                    <a:srgbClr val="000000"/>
                  </a:solidFill>
                  <a:latin typeface="Heebo"/>
                  <a:ea typeface="Heebo"/>
                  <a:cs typeface="Heebo"/>
                  <a:sym typeface="Heebo"/>
                </a:rPr>
                <a:t>À quel public souhaites-tu réellement t’adresser ?</a:t>
              </a:r>
            </a:p>
          </p:txBody>
        </p:sp>
        <p:sp>
          <p:nvSpPr>
            <p:cNvPr id="44" name="TextBox 44"/>
            <p:cNvSpPr txBox="1"/>
            <p:nvPr/>
          </p:nvSpPr>
          <p:spPr>
            <a:xfrm>
              <a:off x="13279223" y="8240461"/>
              <a:ext cx="5097043" cy="693804"/>
            </a:xfrm>
            <a:prstGeom prst="rect">
              <a:avLst/>
            </a:prstGeom>
          </p:spPr>
          <p:txBody>
            <a:bodyPr lIns="0" tIns="0" rIns="0" bIns="0" rtlCol="0" anchor="t">
              <a:spAutoFit/>
            </a:bodyPr>
            <a:lstStyle/>
            <a:p>
              <a:pPr algn="r">
                <a:lnSpc>
                  <a:spcPts val="2145"/>
                </a:lnSpc>
                <a:spcBef>
                  <a:spcPct val="0"/>
                </a:spcBef>
              </a:pPr>
              <a:r>
                <a:rPr lang="en-US" sz="1532">
                  <a:solidFill>
                    <a:srgbClr val="000000"/>
                  </a:solidFill>
                  <a:latin typeface="Heebo"/>
                  <a:ea typeface="Heebo"/>
                  <a:cs typeface="Heebo"/>
                  <a:sym typeface="Heebo"/>
                </a:rPr>
                <a:t>La manière dont tes clients perçoivent leur version idéale d’eux-mêmes. </a:t>
              </a:r>
            </a:p>
          </p:txBody>
        </p:sp>
        <p:sp>
          <p:nvSpPr>
            <p:cNvPr id="45" name="TextBox 45"/>
            <p:cNvSpPr txBox="1"/>
            <p:nvPr/>
          </p:nvSpPr>
          <p:spPr>
            <a:xfrm>
              <a:off x="8445221" y="9765"/>
              <a:ext cx="2404965" cy="555767"/>
            </a:xfrm>
            <a:prstGeom prst="rect">
              <a:avLst/>
            </a:prstGeom>
          </p:spPr>
          <p:txBody>
            <a:bodyPr lIns="0" tIns="0" rIns="0" bIns="0" rtlCol="0" anchor="t">
              <a:spAutoFit/>
            </a:bodyPr>
            <a:lstStyle/>
            <a:p>
              <a:pPr algn="ctr">
                <a:lnSpc>
                  <a:spcPts val="3557"/>
                </a:lnSpc>
              </a:pPr>
              <a:r>
                <a:rPr lang="en-US" sz="2541">
                  <a:solidFill>
                    <a:srgbClr val="202D36"/>
                  </a:solidFill>
                  <a:latin typeface="Hangyaboly 1"/>
                  <a:ea typeface="Hangyaboly 1"/>
                  <a:cs typeface="Hangyaboly 1"/>
                  <a:sym typeface="Hangyaboly 1"/>
                </a:rPr>
                <a:t>LA COMPAGNIE</a:t>
              </a:r>
            </a:p>
          </p:txBody>
        </p:sp>
        <p:sp>
          <p:nvSpPr>
            <p:cNvPr id="46" name="TextBox 46"/>
            <p:cNvSpPr txBox="1"/>
            <p:nvPr/>
          </p:nvSpPr>
          <p:spPr>
            <a:xfrm>
              <a:off x="8789703" y="10440974"/>
              <a:ext cx="1716003" cy="555767"/>
            </a:xfrm>
            <a:prstGeom prst="rect">
              <a:avLst/>
            </a:prstGeom>
          </p:spPr>
          <p:txBody>
            <a:bodyPr lIns="0" tIns="0" rIns="0" bIns="0" rtlCol="0" anchor="t">
              <a:spAutoFit/>
            </a:bodyPr>
            <a:lstStyle/>
            <a:p>
              <a:pPr algn="ctr">
                <a:lnSpc>
                  <a:spcPts val="3557"/>
                </a:lnSpc>
              </a:pPr>
              <a:r>
                <a:rPr lang="en-US" sz="2541">
                  <a:solidFill>
                    <a:srgbClr val="202D36"/>
                  </a:solidFill>
                  <a:latin typeface="Hangyaboly 1"/>
                  <a:ea typeface="Hangyaboly 1"/>
                  <a:cs typeface="Hangyaboly 1"/>
                  <a:sym typeface="Hangyaboly 1"/>
                </a:rPr>
                <a:t>LE CLIENT</a:t>
              </a:r>
            </a:p>
          </p:txBody>
        </p:sp>
        <p:sp>
          <p:nvSpPr>
            <p:cNvPr id="47" name="TextBox 47"/>
            <p:cNvSpPr txBox="1"/>
            <p:nvPr/>
          </p:nvSpPr>
          <p:spPr>
            <a:xfrm rot="5400000">
              <a:off x="17606916" y="5425062"/>
              <a:ext cx="2700997" cy="555767"/>
            </a:xfrm>
            <a:prstGeom prst="rect">
              <a:avLst/>
            </a:prstGeom>
          </p:spPr>
          <p:txBody>
            <a:bodyPr lIns="0" tIns="0" rIns="0" bIns="0" rtlCol="0" anchor="t">
              <a:spAutoFit/>
            </a:bodyPr>
            <a:lstStyle/>
            <a:p>
              <a:pPr algn="ctr">
                <a:lnSpc>
                  <a:spcPts val="3557"/>
                </a:lnSpc>
              </a:pPr>
              <a:r>
                <a:rPr lang="en-US" sz="2541">
                  <a:solidFill>
                    <a:srgbClr val="202D36"/>
                  </a:solidFill>
                  <a:latin typeface="Hangyaboly 1"/>
                  <a:ea typeface="Hangyaboly 1"/>
                  <a:cs typeface="Hangyaboly 1"/>
                  <a:sym typeface="Hangyaboly 1"/>
                </a:rPr>
                <a:t>INTERNE</a:t>
              </a:r>
            </a:p>
          </p:txBody>
        </p:sp>
        <p:sp>
          <p:nvSpPr>
            <p:cNvPr id="48" name="TextBox 48"/>
            <p:cNvSpPr txBox="1"/>
            <p:nvPr/>
          </p:nvSpPr>
          <p:spPr>
            <a:xfrm rot="-5400000">
              <a:off x="-1044754" y="5308392"/>
              <a:ext cx="2700997" cy="555767"/>
            </a:xfrm>
            <a:prstGeom prst="rect">
              <a:avLst/>
            </a:prstGeom>
          </p:spPr>
          <p:txBody>
            <a:bodyPr lIns="0" tIns="0" rIns="0" bIns="0" rtlCol="0" anchor="t">
              <a:spAutoFit/>
            </a:bodyPr>
            <a:lstStyle/>
            <a:p>
              <a:pPr algn="ctr">
                <a:lnSpc>
                  <a:spcPts val="3557"/>
                </a:lnSpc>
              </a:pPr>
              <a:r>
                <a:rPr lang="en-US" sz="2541">
                  <a:solidFill>
                    <a:srgbClr val="202D36"/>
                  </a:solidFill>
                  <a:latin typeface="Hangyaboly 1"/>
                  <a:ea typeface="Hangyaboly 1"/>
                  <a:cs typeface="Hangyaboly 1"/>
                  <a:sym typeface="Hangyaboly 1"/>
                </a:rPr>
                <a:t>EXTERNE</a:t>
              </a:r>
            </a:p>
          </p:txBody>
        </p:sp>
        <p:sp>
          <p:nvSpPr>
            <p:cNvPr id="49" name="TextBox 49"/>
            <p:cNvSpPr txBox="1"/>
            <p:nvPr/>
          </p:nvSpPr>
          <p:spPr>
            <a:xfrm>
              <a:off x="6860363" y="4856370"/>
              <a:ext cx="5542432" cy="989317"/>
            </a:xfrm>
            <a:prstGeom prst="rect">
              <a:avLst/>
            </a:prstGeom>
          </p:spPr>
          <p:txBody>
            <a:bodyPr lIns="0" tIns="0" rIns="0" bIns="0" rtlCol="0" anchor="t">
              <a:spAutoFit/>
            </a:bodyPr>
            <a:lstStyle/>
            <a:p>
              <a:pPr algn="ctr">
                <a:lnSpc>
                  <a:spcPts val="6267"/>
                </a:lnSpc>
              </a:pPr>
              <a:r>
                <a:rPr lang="en-US" sz="4477">
                  <a:solidFill>
                    <a:srgbClr val="FFFFFF"/>
                  </a:solidFill>
                  <a:latin typeface="Hangyaboly 1"/>
                  <a:ea typeface="Hangyaboly 1"/>
                  <a:cs typeface="Hangyaboly 1"/>
                  <a:sym typeface="Hangyaboly 1"/>
                </a:rPr>
                <a:t>NOM MARQUE</a:t>
              </a:r>
            </a:p>
          </p:txBody>
        </p:sp>
      </p:grpSp>
      <p:sp>
        <p:nvSpPr>
          <p:cNvPr id="50" name="TextBox 50"/>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Remplis ton prisme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675666" y="-10849168"/>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grpSp>
        <p:nvGrpSpPr>
          <p:cNvPr id="7" name="Group 7"/>
          <p:cNvGrpSpPr/>
          <p:nvPr/>
        </p:nvGrpSpPr>
        <p:grpSpPr>
          <a:xfrm>
            <a:off x="1694124" y="2574264"/>
            <a:ext cx="4383249" cy="4070786"/>
            <a:chOff x="0" y="0"/>
            <a:chExt cx="1154436" cy="1072141"/>
          </a:xfrm>
        </p:grpSpPr>
        <p:sp>
          <p:nvSpPr>
            <p:cNvPr id="8" name="Freeform 8"/>
            <p:cNvSpPr/>
            <p:nvPr/>
          </p:nvSpPr>
          <p:spPr>
            <a:xfrm>
              <a:off x="0" y="0"/>
              <a:ext cx="1154436" cy="1072141"/>
            </a:xfrm>
            <a:custGeom>
              <a:avLst/>
              <a:gdLst/>
              <a:ahLst/>
              <a:cxnLst/>
              <a:rect l="l" t="t" r="r" b="b"/>
              <a:pathLst>
                <a:path w="1154436" h="1072141">
                  <a:moveTo>
                    <a:pt x="47689" y="0"/>
                  </a:moveTo>
                  <a:lnTo>
                    <a:pt x="1106747" y="0"/>
                  </a:lnTo>
                  <a:cubicBezTo>
                    <a:pt x="1119395" y="0"/>
                    <a:pt x="1131525" y="5024"/>
                    <a:pt x="1140468" y="13968"/>
                  </a:cubicBezTo>
                  <a:cubicBezTo>
                    <a:pt x="1149412" y="22911"/>
                    <a:pt x="1154436" y="35041"/>
                    <a:pt x="1154436" y="47689"/>
                  </a:cubicBezTo>
                  <a:lnTo>
                    <a:pt x="1154436" y="1024452"/>
                  </a:lnTo>
                  <a:cubicBezTo>
                    <a:pt x="1154436" y="1050790"/>
                    <a:pt x="1133085" y="1072141"/>
                    <a:pt x="1106747" y="1072141"/>
                  </a:cubicBezTo>
                  <a:lnTo>
                    <a:pt x="47689" y="1072141"/>
                  </a:lnTo>
                  <a:cubicBezTo>
                    <a:pt x="35041" y="1072141"/>
                    <a:pt x="22911" y="1067117"/>
                    <a:pt x="13968" y="1058173"/>
                  </a:cubicBezTo>
                  <a:cubicBezTo>
                    <a:pt x="5024" y="1049230"/>
                    <a:pt x="0" y="1037100"/>
                    <a:pt x="0" y="1024452"/>
                  </a:cubicBezTo>
                  <a:lnTo>
                    <a:pt x="0" y="47689"/>
                  </a:lnTo>
                  <a:cubicBezTo>
                    <a:pt x="0" y="21351"/>
                    <a:pt x="21351" y="0"/>
                    <a:pt x="47689" y="0"/>
                  </a:cubicBezTo>
                  <a:close/>
                </a:path>
              </a:pathLst>
            </a:custGeom>
            <a:solidFill>
              <a:srgbClr val="F4F4F6"/>
            </a:solidFill>
          </p:spPr>
          <p:txBody>
            <a:bodyPr/>
            <a:lstStyle/>
            <a:p>
              <a:endParaRPr lang="fr-CA"/>
            </a:p>
          </p:txBody>
        </p:sp>
        <p:sp>
          <p:nvSpPr>
            <p:cNvPr id="9" name="TextBox 9"/>
            <p:cNvSpPr txBox="1"/>
            <p:nvPr/>
          </p:nvSpPr>
          <p:spPr>
            <a:xfrm>
              <a:off x="0" y="-85725"/>
              <a:ext cx="1154436" cy="1157866"/>
            </a:xfrm>
            <a:prstGeom prst="rect">
              <a:avLst/>
            </a:prstGeom>
          </p:spPr>
          <p:txBody>
            <a:bodyPr lIns="50800" tIns="50800" rIns="50800" bIns="50800" rtlCol="0" anchor="ctr"/>
            <a:lstStyle/>
            <a:p>
              <a:pPr algn="ctr">
                <a:lnSpc>
                  <a:spcPts val="3356"/>
                </a:lnSpc>
              </a:pPr>
              <a:endParaRPr/>
            </a:p>
          </p:txBody>
        </p:sp>
      </p:grpSp>
      <p:sp>
        <p:nvSpPr>
          <p:cNvPr id="10" name="Freeform 10"/>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11" name="TextBox 11"/>
          <p:cNvSpPr txBox="1"/>
          <p:nvPr/>
        </p:nvSpPr>
        <p:spPr>
          <a:xfrm>
            <a:off x="1814054" y="2563272"/>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Insère  la photo ici</a:t>
            </a:r>
          </a:p>
        </p:txBody>
      </p:sp>
      <p:grpSp>
        <p:nvGrpSpPr>
          <p:cNvPr id="12" name="Group 12"/>
          <p:cNvGrpSpPr/>
          <p:nvPr/>
        </p:nvGrpSpPr>
        <p:grpSpPr>
          <a:xfrm>
            <a:off x="6787899" y="2574264"/>
            <a:ext cx="4383249" cy="4070786"/>
            <a:chOff x="0" y="0"/>
            <a:chExt cx="1154436" cy="1072141"/>
          </a:xfrm>
        </p:grpSpPr>
        <p:sp>
          <p:nvSpPr>
            <p:cNvPr id="13" name="Freeform 13"/>
            <p:cNvSpPr/>
            <p:nvPr/>
          </p:nvSpPr>
          <p:spPr>
            <a:xfrm>
              <a:off x="0" y="0"/>
              <a:ext cx="1154436" cy="1072141"/>
            </a:xfrm>
            <a:custGeom>
              <a:avLst/>
              <a:gdLst/>
              <a:ahLst/>
              <a:cxnLst/>
              <a:rect l="l" t="t" r="r" b="b"/>
              <a:pathLst>
                <a:path w="1154436" h="1072141">
                  <a:moveTo>
                    <a:pt x="47689" y="0"/>
                  </a:moveTo>
                  <a:lnTo>
                    <a:pt x="1106747" y="0"/>
                  </a:lnTo>
                  <a:cubicBezTo>
                    <a:pt x="1119395" y="0"/>
                    <a:pt x="1131525" y="5024"/>
                    <a:pt x="1140468" y="13968"/>
                  </a:cubicBezTo>
                  <a:cubicBezTo>
                    <a:pt x="1149412" y="22911"/>
                    <a:pt x="1154436" y="35041"/>
                    <a:pt x="1154436" y="47689"/>
                  </a:cubicBezTo>
                  <a:lnTo>
                    <a:pt x="1154436" y="1024452"/>
                  </a:lnTo>
                  <a:cubicBezTo>
                    <a:pt x="1154436" y="1050790"/>
                    <a:pt x="1133085" y="1072141"/>
                    <a:pt x="1106747" y="1072141"/>
                  </a:cubicBezTo>
                  <a:lnTo>
                    <a:pt x="47689" y="1072141"/>
                  </a:lnTo>
                  <a:cubicBezTo>
                    <a:pt x="35041" y="1072141"/>
                    <a:pt x="22911" y="1067117"/>
                    <a:pt x="13968" y="1058173"/>
                  </a:cubicBezTo>
                  <a:cubicBezTo>
                    <a:pt x="5024" y="1049230"/>
                    <a:pt x="0" y="1037100"/>
                    <a:pt x="0" y="1024452"/>
                  </a:cubicBezTo>
                  <a:lnTo>
                    <a:pt x="0" y="47689"/>
                  </a:lnTo>
                  <a:cubicBezTo>
                    <a:pt x="0" y="21351"/>
                    <a:pt x="21351" y="0"/>
                    <a:pt x="47689" y="0"/>
                  </a:cubicBezTo>
                  <a:close/>
                </a:path>
              </a:pathLst>
            </a:custGeom>
            <a:solidFill>
              <a:srgbClr val="F4F4F6"/>
            </a:solidFill>
          </p:spPr>
          <p:txBody>
            <a:bodyPr/>
            <a:lstStyle/>
            <a:p>
              <a:endParaRPr lang="fr-CA"/>
            </a:p>
          </p:txBody>
        </p:sp>
        <p:sp>
          <p:nvSpPr>
            <p:cNvPr id="14" name="TextBox 14"/>
            <p:cNvSpPr txBox="1"/>
            <p:nvPr/>
          </p:nvSpPr>
          <p:spPr>
            <a:xfrm>
              <a:off x="0" y="-85725"/>
              <a:ext cx="1154436" cy="1157866"/>
            </a:xfrm>
            <a:prstGeom prst="rect">
              <a:avLst/>
            </a:prstGeom>
          </p:spPr>
          <p:txBody>
            <a:bodyPr lIns="50800" tIns="50800" rIns="50800" bIns="50800" rtlCol="0" anchor="ctr"/>
            <a:lstStyle/>
            <a:p>
              <a:pPr algn="ctr">
                <a:lnSpc>
                  <a:spcPts val="3356"/>
                </a:lnSpc>
              </a:pPr>
              <a:endParaRPr/>
            </a:p>
          </p:txBody>
        </p:sp>
      </p:grpSp>
      <p:sp>
        <p:nvSpPr>
          <p:cNvPr id="15" name="TextBox 15"/>
          <p:cNvSpPr txBox="1"/>
          <p:nvPr/>
        </p:nvSpPr>
        <p:spPr>
          <a:xfrm>
            <a:off x="6907829" y="2563272"/>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Insère la photo ici</a:t>
            </a:r>
          </a:p>
        </p:txBody>
      </p:sp>
      <p:grpSp>
        <p:nvGrpSpPr>
          <p:cNvPr id="16" name="Group 16"/>
          <p:cNvGrpSpPr/>
          <p:nvPr/>
        </p:nvGrpSpPr>
        <p:grpSpPr>
          <a:xfrm>
            <a:off x="11885522" y="2574264"/>
            <a:ext cx="4383249" cy="4070786"/>
            <a:chOff x="0" y="0"/>
            <a:chExt cx="1154436" cy="1072141"/>
          </a:xfrm>
        </p:grpSpPr>
        <p:sp>
          <p:nvSpPr>
            <p:cNvPr id="17" name="Freeform 17"/>
            <p:cNvSpPr/>
            <p:nvPr/>
          </p:nvSpPr>
          <p:spPr>
            <a:xfrm>
              <a:off x="0" y="0"/>
              <a:ext cx="1154436" cy="1072141"/>
            </a:xfrm>
            <a:custGeom>
              <a:avLst/>
              <a:gdLst/>
              <a:ahLst/>
              <a:cxnLst/>
              <a:rect l="l" t="t" r="r" b="b"/>
              <a:pathLst>
                <a:path w="1154436" h="1072141">
                  <a:moveTo>
                    <a:pt x="47689" y="0"/>
                  </a:moveTo>
                  <a:lnTo>
                    <a:pt x="1106747" y="0"/>
                  </a:lnTo>
                  <a:cubicBezTo>
                    <a:pt x="1119395" y="0"/>
                    <a:pt x="1131525" y="5024"/>
                    <a:pt x="1140468" y="13968"/>
                  </a:cubicBezTo>
                  <a:cubicBezTo>
                    <a:pt x="1149412" y="22911"/>
                    <a:pt x="1154436" y="35041"/>
                    <a:pt x="1154436" y="47689"/>
                  </a:cubicBezTo>
                  <a:lnTo>
                    <a:pt x="1154436" y="1024452"/>
                  </a:lnTo>
                  <a:cubicBezTo>
                    <a:pt x="1154436" y="1050790"/>
                    <a:pt x="1133085" y="1072141"/>
                    <a:pt x="1106747" y="1072141"/>
                  </a:cubicBezTo>
                  <a:lnTo>
                    <a:pt x="47689" y="1072141"/>
                  </a:lnTo>
                  <a:cubicBezTo>
                    <a:pt x="35041" y="1072141"/>
                    <a:pt x="22911" y="1067117"/>
                    <a:pt x="13968" y="1058173"/>
                  </a:cubicBezTo>
                  <a:cubicBezTo>
                    <a:pt x="5024" y="1049230"/>
                    <a:pt x="0" y="1037100"/>
                    <a:pt x="0" y="1024452"/>
                  </a:cubicBezTo>
                  <a:lnTo>
                    <a:pt x="0" y="47689"/>
                  </a:lnTo>
                  <a:cubicBezTo>
                    <a:pt x="0" y="21351"/>
                    <a:pt x="21351" y="0"/>
                    <a:pt x="47689" y="0"/>
                  </a:cubicBezTo>
                  <a:close/>
                </a:path>
              </a:pathLst>
            </a:custGeom>
            <a:solidFill>
              <a:srgbClr val="F4F4F6"/>
            </a:solidFill>
          </p:spPr>
          <p:txBody>
            <a:bodyPr/>
            <a:lstStyle/>
            <a:p>
              <a:endParaRPr lang="fr-CA"/>
            </a:p>
          </p:txBody>
        </p:sp>
        <p:sp>
          <p:nvSpPr>
            <p:cNvPr id="18" name="TextBox 18"/>
            <p:cNvSpPr txBox="1"/>
            <p:nvPr/>
          </p:nvSpPr>
          <p:spPr>
            <a:xfrm>
              <a:off x="0" y="-85725"/>
              <a:ext cx="1154436" cy="1157866"/>
            </a:xfrm>
            <a:prstGeom prst="rect">
              <a:avLst/>
            </a:prstGeom>
          </p:spPr>
          <p:txBody>
            <a:bodyPr lIns="50800" tIns="50800" rIns="50800" bIns="50800" rtlCol="0" anchor="ctr"/>
            <a:lstStyle/>
            <a:p>
              <a:pPr algn="ctr">
                <a:lnSpc>
                  <a:spcPts val="3356"/>
                </a:lnSpc>
              </a:pPr>
              <a:endParaRPr/>
            </a:p>
          </p:txBody>
        </p:sp>
      </p:grpSp>
      <p:sp>
        <p:nvSpPr>
          <p:cNvPr id="19" name="TextBox 19"/>
          <p:cNvSpPr txBox="1"/>
          <p:nvPr/>
        </p:nvSpPr>
        <p:spPr>
          <a:xfrm>
            <a:off x="1523922" y="6702200"/>
            <a:ext cx="15240156" cy="712904"/>
          </a:xfrm>
          <a:prstGeom prst="rect">
            <a:avLst/>
          </a:prstGeom>
        </p:spPr>
        <p:txBody>
          <a:bodyPr lIns="0" tIns="0" rIns="0" bIns="0" rtlCol="0" anchor="t">
            <a:spAutoFit/>
          </a:bodyPr>
          <a:lstStyle/>
          <a:p>
            <a:pPr algn="ctr">
              <a:lnSpc>
                <a:spcPts val="5856"/>
              </a:lnSpc>
              <a:spcBef>
                <a:spcPct val="0"/>
              </a:spcBef>
            </a:pPr>
            <a:r>
              <a:rPr lang="en-US" sz="4182">
                <a:solidFill>
                  <a:srgbClr val="000000"/>
                </a:solidFill>
                <a:latin typeface="Hangyaboly 1"/>
                <a:ea typeface="Hangyaboly 1"/>
                <a:cs typeface="Hangyaboly 1"/>
                <a:sym typeface="Hangyaboly 1"/>
              </a:rPr>
              <a:t>Lequel préfères tu? Explique en fonction des symboliques et de ta marque </a:t>
            </a:r>
          </a:p>
        </p:txBody>
      </p:sp>
      <p:grpSp>
        <p:nvGrpSpPr>
          <p:cNvPr id="20" name="Group 20"/>
          <p:cNvGrpSpPr/>
          <p:nvPr/>
        </p:nvGrpSpPr>
        <p:grpSpPr>
          <a:xfrm>
            <a:off x="1523922" y="7455109"/>
            <a:ext cx="15240156" cy="2241130"/>
            <a:chOff x="0" y="0"/>
            <a:chExt cx="4013868" cy="590257"/>
          </a:xfrm>
        </p:grpSpPr>
        <p:sp>
          <p:nvSpPr>
            <p:cNvPr id="21" name="Freeform 21"/>
            <p:cNvSpPr/>
            <p:nvPr/>
          </p:nvSpPr>
          <p:spPr>
            <a:xfrm>
              <a:off x="0" y="0"/>
              <a:ext cx="4013868" cy="590257"/>
            </a:xfrm>
            <a:custGeom>
              <a:avLst/>
              <a:gdLst/>
              <a:ahLst/>
              <a:cxnLst/>
              <a:rect l="l" t="t" r="r" b="b"/>
              <a:pathLst>
                <a:path w="4013868" h="590257">
                  <a:moveTo>
                    <a:pt x="13716" y="0"/>
                  </a:moveTo>
                  <a:lnTo>
                    <a:pt x="4000152" y="0"/>
                  </a:lnTo>
                  <a:cubicBezTo>
                    <a:pt x="4007727" y="0"/>
                    <a:pt x="4013868" y="6141"/>
                    <a:pt x="4013868" y="13716"/>
                  </a:cubicBezTo>
                  <a:lnTo>
                    <a:pt x="4013868" y="576541"/>
                  </a:lnTo>
                  <a:cubicBezTo>
                    <a:pt x="4013868" y="580178"/>
                    <a:pt x="4012423" y="583667"/>
                    <a:pt x="4009851" y="586239"/>
                  </a:cubicBezTo>
                  <a:cubicBezTo>
                    <a:pt x="4007279" y="588811"/>
                    <a:pt x="4003790" y="590257"/>
                    <a:pt x="4000152" y="590257"/>
                  </a:cubicBezTo>
                  <a:lnTo>
                    <a:pt x="13716" y="590257"/>
                  </a:lnTo>
                  <a:cubicBezTo>
                    <a:pt x="10078" y="590257"/>
                    <a:pt x="6590" y="588811"/>
                    <a:pt x="4017" y="586239"/>
                  </a:cubicBezTo>
                  <a:cubicBezTo>
                    <a:pt x="1445" y="583667"/>
                    <a:pt x="0" y="580178"/>
                    <a:pt x="0" y="576541"/>
                  </a:cubicBezTo>
                  <a:lnTo>
                    <a:pt x="0" y="13716"/>
                  </a:lnTo>
                  <a:cubicBezTo>
                    <a:pt x="0" y="10078"/>
                    <a:pt x="1445" y="6590"/>
                    <a:pt x="4017" y="4017"/>
                  </a:cubicBezTo>
                  <a:cubicBezTo>
                    <a:pt x="6590" y="1445"/>
                    <a:pt x="10078" y="0"/>
                    <a:pt x="13716" y="0"/>
                  </a:cubicBezTo>
                  <a:close/>
                </a:path>
              </a:pathLst>
            </a:custGeom>
            <a:solidFill>
              <a:srgbClr val="F4F4F6"/>
            </a:solidFill>
          </p:spPr>
          <p:txBody>
            <a:bodyPr/>
            <a:lstStyle/>
            <a:p>
              <a:endParaRPr lang="fr-CA"/>
            </a:p>
          </p:txBody>
        </p:sp>
        <p:sp>
          <p:nvSpPr>
            <p:cNvPr id="22" name="TextBox 22"/>
            <p:cNvSpPr txBox="1"/>
            <p:nvPr/>
          </p:nvSpPr>
          <p:spPr>
            <a:xfrm>
              <a:off x="0" y="-85725"/>
              <a:ext cx="4013868" cy="675982"/>
            </a:xfrm>
            <a:prstGeom prst="rect">
              <a:avLst/>
            </a:prstGeom>
          </p:spPr>
          <p:txBody>
            <a:bodyPr lIns="50800" tIns="50800" rIns="50800" bIns="50800" rtlCol="0" anchor="ctr"/>
            <a:lstStyle/>
            <a:p>
              <a:pPr algn="ctr">
                <a:lnSpc>
                  <a:spcPts val="3356"/>
                </a:lnSpc>
              </a:pPr>
              <a:endParaRPr/>
            </a:p>
          </p:txBody>
        </p:sp>
      </p:grpSp>
      <p:sp>
        <p:nvSpPr>
          <p:cNvPr id="23" name="Freeform 23"/>
          <p:cNvSpPr/>
          <p:nvPr/>
        </p:nvSpPr>
        <p:spPr>
          <a:xfrm>
            <a:off x="359423" y="4756449"/>
            <a:ext cx="777199" cy="546325"/>
          </a:xfrm>
          <a:custGeom>
            <a:avLst/>
            <a:gdLst/>
            <a:ahLst/>
            <a:cxnLst/>
            <a:rect l="l" t="t" r="r" b="b"/>
            <a:pathLst>
              <a:path w="777199" h="546325">
                <a:moveTo>
                  <a:pt x="0" y="0"/>
                </a:moveTo>
                <a:lnTo>
                  <a:pt x="777199" y="0"/>
                </a:lnTo>
                <a:lnTo>
                  <a:pt x="777199" y="546325"/>
                </a:lnTo>
                <a:lnTo>
                  <a:pt x="0" y="54632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24" name="TextBox 24"/>
          <p:cNvSpPr txBox="1"/>
          <p:nvPr/>
        </p:nvSpPr>
        <p:spPr>
          <a:xfrm rot="-1616037">
            <a:off x="243319" y="5364835"/>
            <a:ext cx="1694124" cy="1584323"/>
          </a:xfrm>
          <a:prstGeom prst="rect">
            <a:avLst/>
          </a:prstGeom>
        </p:spPr>
        <p:txBody>
          <a:bodyPr lIns="0" tIns="0" rIns="0" bIns="0" rtlCol="0" anchor="t">
            <a:spAutoFit/>
          </a:bodyPr>
          <a:lstStyle/>
          <a:p>
            <a:pPr algn="l">
              <a:lnSpc>
                <a:spcPts val="3200"/>
              </a:lnSpc>
              <a:spcBef>
                <a:spcPct val="0"/>
              </a:spcBef>
            </a:pPr>
            <a:r>
              <a:rPr lang="en-US" sz="2000">
                <a:solidFill>
                  <a:srgbClr val="000000"/>
                </a:solidFill>
                <a:latin typeface="Heebo"/>
                <a:ea typeface="Heebo"/>
                <a:cs typeface="Heebo"/>
                <a:sym typeface="Heebo"/>
              </a:rPr>
              <a:t>Déplace le coeur pour indiquer ton favori</a:t>
            </a:r>
          </a:p>
        </p:txBody>
      </p:sp>
      <p:sp>
        <p:nvSpPr>
          <p:cNvPr id="25" name="Freeform 25"/>
          <p:cNvSpPr/>
          <p:nvPr/>
        </p:nvSpPr>
        <p:spPr>
          <a:xfrm rot="-4777592" flipV="1">
            <a:off x="191500" y="5262582"/>
            <a:ext cx="619582" cy="175032"/>
          </a:xfrm>
          <a:custGeom>
            <a:avLst/>
            <a:gdLst/>
            <a:ahLst/>
            <a:cxnLst/>
            <a:rect l="l" t="t" r="r" b="b"/>
            <a:pathLst>
              <a:path w="619582" h="175032">
                <a:moveTo>
                  <a:pt x="0" y="175032"/>
                </a:moveTo>
                <a:lnTo>
                  <a:pt x="619582" y="175032"/>
                </a:lnTo>
                <a:lnTo>
                  <a:pt x="619582" y="0"/>
                </a:lnTo>
                <a:lnTo>
                  <a:pt x="0" y="0"/>
                </a:lnTo>
                <a:lnTo>
                  <a:pt x="0" y="175032"/>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fr-CA"/>
          </a:p>
        </p:txBody>
      </p:sp>
      <p:sp>
        <p:nvSpPr>
          <p:cNvPr id="26" name="TextBox 26"/>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Démarche de création</a:t>
            </a:r>
          </a:p>
        </p:txBody>
      </p:sp>
      <p:sp>
        <p:nvSpPr>
          <p:cNvPr id="27" name="TextBox 27"/>
          <p:cNvSpPr txBox="1"/>
          <p:nvPr/>
        </p:nvSpPr>
        <p:spPr>
          <a:xfrm>
            <a:off x="928588" y="1712770"/>
            <a:ext cx="5630664" cy="871020"/>
          </a:xfrm>
          <a:prstGeom prst="rect">
            <a:avLst/>
          </a:prstGeom>
        </p:spPr>
        <p:txBody>
          <a:bodyPr lIns="0" tIns="0" rIns="0" bIns="0" rtlCol="0" anchor="t">
            <a:spAutoFit/>
          </a:bodyPr>
          <a:lstStyle/>
          <a:p>
            <a:pPr algn="ctr">
              <a:lnSpc>
                <a:spcPts val="7116"/>
              </a:lnSpc>
              <a:spcBef>
                <a:spcPct val="0"/>
              </a:spcBef>
            </a:pPr>
            <a:r>
              <a:rPr lang="en-US" sz="5082">
                <a:solidFill>
                  <a:srgbClr val="000000"/>
                </a:solidFill>
                <a:latin typeface="Hangyaboly 1"/>
                <a:ea typeface="Hangyaboly 1"/>
                <a:cs typeface="Hangyaboly 1"/>
                <a:sym typeface="Hangyaboly 1"/>
              </a:rPr>
              <a:t>Croquis! en faire trois!</a:t>
            </a:r>
          </a:p>
        </p:txBody>
      </p:sp>
      <p:sp>
        <p:nvSpPr>
          <p:cNvPr id="28" name="TextBox 28"/>
          <p:cNvSpPr txBox="1"/>
          <p:nvPr/>
        </p:nvSpPr>
        <p:spPr>
          <a:xfrm>
            <a:off x="12005453" y="2563272"/>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Insère la photo ici</a:t>
            </a:r>
          </a:p>
        </p:txBody>
      </p:sp>
      <p:sp>
        <p:nvSpPr>
          <p:cNvPr id="29" name="TextBox 29"/>
          <p:cNvSpPr txBox="1"/>
          <p:nvPr/>
        </p:nvSpPr>
        <p:spPr>
          <a:xfrm>
            <a:off x="1694124" y="7415104"/>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Inscris ta justification ici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grpSp>
        <p:nvGrpSpPr>
          <p:cNvPr id="7" name="Group 7"/>
          <p:cNvGrpSpPr/>
          <p:nvPr/>
        </p:nvGrpSpPr>
        <p:grpSpPr>
          <a:xfrm>
            <a:off x="584724" y="3324283"/>
            <a:ext cx="3894466" cy="2442371"/>
            <a:chOff x="0" y="0"/>
            <a:chExt cx="892138" cy="559494"/>
          </a:xfrm>
        </p:grpSpPr>
        <p:sp>
          <p:nvSpPr>
            <p:cNvPr id="8" name="Freeform 8"/>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4"/>
              <a:stretch>
                <a:fillRect t="-18251" b="-18251"/>
              </a:stretch>
            </a:blipFill>
            <a:ln w="47625" cap="rnd">
              <a:solidFill>
                <a:srgbClr val="384F5C"/>
              </a:solidFill>
              <a:prstDash val="solid"/>
              <a:round/>
            </a:ln>
          </p:spPr>
          <p:txBody>
            <a:bodyPr/>
            <a:lstStyle/>
            <a:p>
              <a:endParaRPr lang="fr-CA"/>
            </a:p>
          </p:txBody>
        </p:sp>
      </p:grpSp>
      <p:sp>
        <p:nvSpPr>
          <p:cNvPr id="9" name="Freeform 9"/>
          <p:cNvSpPr/>
          <p:nvPr/>
        </p:nvSpPr>
        <p:spPr>
          <a:xfrm>
            <a:off x="1637625" y="3721647"/>
            <a:ext cx="2962194" cy="1421853"/>
          </a:xfrm>
          <a:custGeom>
            <a:avLst/>
            <a:gdLst/>
            <a:ahLst/>
            <a:cxnLst/>
            <a:rect l="l" t="t" r="r" b="b"/>
            <a:pathLst>
              <a:path w="2962194" h="1421853">
                <a:moveTo>
                  <a:pt x="0" y="0"/>
                </a:moveTo>
                <a:lnTo>
                  <a:pt x="2962194" y="0"/>
                </a:lnTo>
                <a:lnTo>
                  <a:pt x="2962194" y="1421853"/>
                </a:lnTo>
                <a:lnTo>
                  <a:pt x="0" y="142185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0" name="Group 10"/>
          <p:cNvGrpSpPr/>
          <p:nvPr/>
        </p:nvGrpSpPr>
        <p:grpSpPr>
          <a:xfrm>
            <a:off x="4859736" y="3324283"/>
            <a:ext cx="7878036" cy="2442371"/>
            <a:chOff x="0" y="0"/>
            <a:chExt cx="1804688" cy="559494"/>
          </a:xfrm>
        </p:grpSpPr>
        <p:sp>
          <p:nvSpPr>
            <p:cNvPr id="11" name="Freeform 11"/>
            <p:cNvSpPr/>
            <p:nvPr/>
          </p:nvSpPr>
          <p:spPr>
            <a:xfrm>
              <a:off x="0" y="0"/>
              <a:ext cx="1804688" cy="559494"/>
            </a:xfrm>
            <a:custGeom>
              <a:avLst/>
              <a:gdLst/>
              <a:ahLst/>
              <a:cxnLst/>
              <a:rect l="l" t="t" r="r" b="b"/>
              <a:pathLst>
                <a:path w="1804688" h="559494">
                  <a:moveTo>
                    <a:pt x="22603" y="0"/>
                  </a:moveTo>
                  <a:lnTo>
                    <a:pt x="1782085" y="0"/>
                  </a:lnTo>
                  <a:cubicBezTo>
                    <a:pt x="1794568" y="0"/>
                    <a:pt x="1804688" y="10120"/>
                    <a:pt x="1804688" y="22603"/>
                  </a:cubicBezTo>
                  <a:lnTo>
                    <a:pt x="1804688" y="536892"/>
                  </a:lnTo>
                  <a:cubicBezTo>
                    <a:pt x="1804688" y="542886"/>
                    <a:pt x="1802307" y="548636"/>
                    <a:pt x="1798068" y="552874"/>
                  </a:cubicBezTo>
                  <a:cubicBezTo>
                    <a:pt x="1793829" y="557113"/>
                    <a:pt x="1788080" y="559494"/>
                    <a:pt x="1782085" y="559494"/>
                  </a:cubicBezTo>
                  <a:lnTo>
                    <a:pt x="22603" y="559494"/>
                  </a:lnTo>
                  <a:cubicBezTo>
                    <a:pt x="10120" y="559494"/>
                    <a:pt x="0" y="549375"/>
                    <a:pt x="0" y="536892"/>
                  </a:cubicBezTo>
                  <a:lnTo>
                    <a:pt x="0" y="22603"/>
                  </a:lnTo>
                  <a:cubicBezTo>
                    <a:pt x="0" y="16608"/>
                    <a:pt x="2381" y="10859"/>
                    <a:pt x="6620" y="6620"/>
                  </a:cubicBezTo>
                  <a:cubicBezTo>
                    <a:pt x="10859" y="2381"/>
                    <a:pt x="16608" y="0"/>
                    <a:pt x="22603" y="0"/>
                  </a:cubicBezTo>
                  <a:close/>
                </a:path>
              </a:pathLst>
            </a:custGeom>
            <a:blipFill>
              <a:blip r:embed="rId6"/>
              <a:stretch>
                <a:fillRect t="-399" b="-399"/>
              </a:stretch>
            </a:blipFill>
            <a:ln w="47625" cap="rnd">
              <a:solidFill>
                <a:srgbClr val="384F5C"/>
              </a:solidFill>
              <a:prstDash val="solid"/>
              <a:round/>
            </a:ln>
          </p:spPr>
          <p:txBody>
            <a:bodyPr/>
            <a:lstStyle/>
            <a:p>
              <a:endParaRPr lang="fr-CA"/>
            </a:p>
          </p:txBody>
        </p:sp>
      </p:grpSp>
      <p:grpSp>
        <p:nvGrpSpPr>
          <p:cNvPr id="12" name="Group 12"/>
          <p:cNvGrpSpPr/>
          <p:nvPr/>
        </p:nvGrpSpPr>
        <p:grpSpPr>
          <a:xfrm>
            <a:off x="584724" y="6214152"/>
            <a:ext cx="3894466" cy="2442371"/>
            <a:chOff x="0" y="0"/>
            <a:chExt cx="892138" cy="559494"/>
          </a:xfrm>
        </p:grpSpPr>
        <p:sp>
          <p:nvSpPr>
            <p:cNvPr id="13" name="Freeform 13"/>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7"/>
              <a:stretch>
                <a:fillRect l="-101338" r="-62720"/>
              </a:stretch>
            </a:blipFill>
            <a:ln w="47625" cap="rnd">
              <a:solidFill>
                <a:srgbClr val="384F5C"/>
              </a:solidFill>
              <a:prstDash val="solid"/>
              <a:round/>
            </a:ln>
          </p:spPr>
          <p:txBody>
            <a:bodyPr/>
            <a:lstStyle/>
            <a:p>
              <a:endParaRPr lang="fr-CA"/>
            </a:p>
          </p:txBody>
        </p:sp>
      </p:grpSp>
      <p:sp>
        <p:nvSpPr>
          <p:cNvPr id="14" name="Freeform 14"/>
          <p:cNvSpPr/>
          <p:nvPr/>
        </p:nvSpPr>
        <p:spPr>
          <a:xfrm>
            <a:off x="1558341" y="7778127"/>
            <a:ext cx="2266254" cy="1087802"/>
          </a:xfrm>
          <a:custGeom>
            <a:avLst/>
            <a:gdLst/>
            <a:ahLst/>
            <a:cxnLst/>
            <a:rect l="l" t="t" r="r" b="b"/>
            <a:pathLst>
              <a:path w="2266254" h="1087802">
                <a:moveTo>
                  <a:pt x="0" y="0"/>
                </a:moveTo>
                <a:lnTo>
                  <a:pt x="2266254" y="0"/>
                </a:lnTo>
                <a:lnTo>
                  <a:pt x="2266254" y="1087802"/>
                </a:lnTo>
                <a:lnTo>
                  <a:pt x="0" y="108780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5" name="Group 15"/>
          <p:cNvGrpSpPr/>
          <p:nvPr/>
        </p:nvGrpSpPr>
        <p:grpSpPr>
          <a:xfrm>
            <a:off x="4939020" y="6214152"/>
            <a:ext cx="3894466" cy="2442371"/>
            <a:chOff x="0" y="0"/>
            <a:chExt cx="892138" cy="559494"/>
          </a:xfrm>
        </p:grpSpPr>
        <p:sp>
          <p:nvSpPr>
            <p:cNvPr id="16" name="Freeform 16"/>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8"/>
              <a:stretch>
                <a:fillRect l="-19845" r="-38249" b="-13175"/>
              </a:stretch>
            </a:blipFill>
            <a:ln w="47625" cap="rnd">
              <a:solidFill>
                <a:srgbClr val="384F5C"/>
              </a:solidFill>
              <a:prstDash val="solid"/>
              <a:round/>
            </a:ln>
          </p:spPr>
          <p:txBody>
            <a:bodyPr/>
            <a:lstStyle/>
            <a:p>
              <a:endParaRPr lang="fr-CA"/>
            </a:p>
          </p:txBody>
        </p:sp>
      </p:grpSp>
      <p:sp>
        <p:nvSpPr>
          <p:cNvPr id="17" name="Freeform 17"/>
          <p:cNvSpPr/>
          <p:nvPr/>
        </p:nvSpPr>
        <p:spPr>
          <a:xfrm>
            <a:off x="5257370" y="6214001"/>
            <a:ext cx="2687508" cy="1290004"/>
          </a:xfrm>
          <a:custGeom>
            <a:avLst/>
            <a:gdLst/>
            <a:ahLst/>
            <a:cxnLst/>
            <a:rect l="l" t="t" r="r" b="b"/>
            <a:pathLst>
              <a:path w="2687508" h="1290004">
                <a:moveTo>
                  <a:pt x="0" y="0"/>
                </a:moveTo>
                <a:lnTo>
                  <a:pt x="2687508" y="0"/>
                </a:lnTo>
                <a:lnTo>
                  <a:pt x="2687508" y="1290004"/>
                </a:lnTo>
                <a:lnTo>
                  <a:pt x="0" y="12900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8" name="Group 18"/>
          <p:cNvGrpSpPr/>
          <p:nvPr/>
        </p:nvGrpSpPr>
        <p:grpSpPr>
          <a:xfrm>
            <a:off x="9309816" y="6214152"/>
            <a:ext cx="3894466" cy="2442371"/>
            <a:chOff x="0" y="0"/>
            <a:chExt cx="892138" cy="559494"/>
          </a:xfrm>
        </p:grpSpPr>
        <p:sp>
          <p:nvSpPr>
            <p:cNvPr id="19" name="Freeform 19"/>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9"/>
              <a:stretch>
                <a:fillRect t="-31466"/>
              </a:stretch>
            </a:blipFill>
            <a:ln w="47625" cap="rnd">
              <a:solidFill>
                <a:srgbClr val="384F5C"/>
              </a:solidFill>
              <a:prstDash val="solid"/>
              <a:round/>
            </a:ln>
          </p:spPr>
          <p:txBody>
            <a:bodyPr/>
            <a:lstStyle/>
            <a:p>
              <a:endParaRPr lang="fr-CA"/>
            </a:p>
          </p:txBody>
        </p:sp>
      </p:grpSp>
      <p:sp>
        <p:nvSpPr>
          <p:cNvPr id="20" name="Freeform 20"/>
          <p:cNvSpPr/>
          <p:nvPr/>
        </p:nvSpPr>
        <p:spPr>
          <a:xfrm>
            <a:off x="10110191" y="7133125"/>
            <a:ext cx="2687508" cy="1290004"/>
          </a:xfrm>
          <a:custGeom>
            <a:avLst/>
            <a:gdLst/>
            <a:ahLst/>
            <a:cxnLst/>
            <a:rect l="l" t="t" r="r" b="b"/>
            <a:pathLst>
              <a:path w="2687508" h="1290004">
                <a:moveTo>
                  <a:pt x="0" y="0"/>
                </a:moveTo>
                <a:lnTo>
                  <a:pt x="2687508" y="0"/>
                </a:lnTo>
                <a:lnTo>
                  <a:pt x="2687508" y="1290004"/>
                </a:lnTo>
                <a:lnTo>
                  <a:pt x="0" y="12900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21" name="Group 21"/>
          <p:cNvGrpSpPr/>
          <p:nvPr/>
        </p:nvGrpSpPr>
        <p:grpSpPr>
          <a:xfrm>
            <a:off x="5782212" y="7578958"/>
            <a:ext cx="1062922" cy="212690"/>
            <a:chOff x="0" y="0"/>
            <a:chExt cx="259394" cy="51905"/>
          </a:xfrm>
        </p:grpSpPr>
        <p:sp>
          <p:nvSpPr>
            <p:cNvPr id="22" name="Freeform 22"/>
            <p:cNvSpPr/>
            <p:nvPr/>
          </p:nvSpPr>
          <p:spPr>
            <a:xfrm>
              <a:off x="0" y="0"/>
              <a:ext cx="259394" cy="51905"/>
            </a:xfrm>
            <a:custGeom>
              <a:avLst/>
              <a:gdLst/>
              <a:ahLst/>
              <a:cxnLst/>
              <a:rect l="l" t="t" r="r" b="b"/>
              <a:pathLst>
                <a:path w="259394" h="51905">
                  <a:moveTo>
                    <a:pt x="0" y="0"/>
                  </a:moveTo>
                  <a:lnTo>
                    <a:pt x="259394" y="0"/>
                  </a:lnTo>
                  <a:lnTo>
                    <a:pt x="259394" y="51905"/>
                  </a:lnTo>
                  <a:lnTo>
                    <a:pt x="0" y="51905"/>
                  </a:lnTo>
                  <a:close/>
                </a:path>
              </a:pathLst>
            </a:custGeom>
            <a:solidFill>
              <a:srgbClr val="E1E3E1"/>
            </a:solidFill>
          </p:spPr>
          <p:txBody>
            <a:bodyPr/>
            <a:lstStyle/>
            <a:p>
              <a:endParaRPr lang="fr-CA"/>
            </a:p>
          </p:txBody>
        </p:sp>
        <p:sp>
          <p:nvSpPr>
            <p:cNvPr id="23" name="TextBox 23"/>
            <p:cNvSpPr txBox="1"/>
            <p:nvPr/>
          </p:nvSpPr>
          <p:spPr>
            <a:xfrm>
              <a:off x="0" y="-47625"/>
              <a:ext cx="259394" cy="99530"/>
            </a:xfrm>
            <a:prstGeom prst="rect">
              <a:avLst/>
            </a:prstGeom>
          </p:spPr>
          <p:txBody>
            <a:bodyPr lIns="50800" tIns="50800" rIns="50800" bIns="50800" rtlCol="0" anchor="ctr"/>
            <a:lstStyle/>
            <a:p>
              <a:pPr algn="ctr">
                <a:lnSpc>
                  <a:spcPts val="3150"/>
                </a:lnSpc>
              </a:pPr>
              <a:endParaRPr/>
            </a:p>
          </p:txBody>
        </p:sp>
      </p:grpSp>
      <p:grpSp>
        <p:nvGrpSpPr>
          <p:cNvPr id="24" name="Group 24"/>
          <p:cNvGrpSpPr/>
          <p:nvPr/>
        </p:nvGrpSpPr>
        <p:grpSpPr>
          <a:xfrm>
            <a:off x="13118772" y="3324434"/>
            <a:ext cx="3990975" cy="2442069"/>
            <a:chOff x="0" y="0"/>
            <a:chExt cx="1051121" cy="643179"/>
          </a:xfrm>
        </p:grpSpPr>
        <p:sp>
          <p:nvSpPr>
            <p:cNvPr id="25" name="Freeform 25"/>
            <p:cNvSpPr/>
            <p:nvPr/>
          </p:nvSpPr>
          <p:spPr>
            <a:xfrm>
              <a:off x="0" y="0"/>
              <a:ext cx="1051121" cy="643179"/>
            </a:xfrm>
            <a:custGeom>
              <a:avLst/>
              <a:gdLst/>
              <a:ahLst/>
              <a:cxnLst/>
              <a:rect l="l" t="t" r="r" b="b"/>
              <a:pathLst>
                <a:path w="1051121" h="643179">
                  <a:moveTo>
                    <a:pt x="54316" y="0"/>
                  </a:moveTo>
                  <a:lnTo>
                    <a:pt x="996805" y="0"/>
                  </a:lnTo>
                  <a:cubicBezTo>
                    <a:pt x="1011211" y="0"/>
                    <a:pt x="1025026" y="5723"/>
                    <a:pt x="1035212" y="15909"/>
                  </a:cubicBezTo>
                  <a:cubicBezTo>
                    <a:pt x="1045398" y="26095"/>
                    <a:pt x="1051121" y="39910"/>
                    <a:pt x="1051121" y="54316"/>
                  </a:cubicBezTo>
                  <a:lnTo>
                    <a:pt x="1051121" y="588863"/>
                  </a:lnTo>
                  <a:cubicBezTo>
                    <a:pt x="1051121" y="603268"/>
                    <a:pt x="1045398" y="617084"/>
                    <a:pt x="1035212" y="627270"/>
                  </a:cubicBezTo>
                  <a:cubicBezTo>
                    <a:pt x="1025026" y="637456"/>
                    <a:pt x="1011211" y="643179"/>
                    <a:pt x="996805" y="643179"/>
                  </a:cubicBezTo>
                  <a:lnTo>
                    <a:pt x="54316" y="643179"/>
                  </a:lnTo>
                  <a:cubicBezTo>
                    <a:pt x="24318" y="643179"/>
                    <a:pt x="0" y="618861"/>
                    <a:pt x="0" y="588863"/>
                  </a:cubicBezTo>
                  <a:lnTo>
                    <a:pt x="0" y="54316"/>
                  </a:lnTo>
                  <a:cubicBezTo>
                    <a:pt x="0" y="39910"/>
                    <a:pt x="5723" y="26095"/>
                    <a:pt x="15909" y="15909"/>
                  </a:cubicBezTo>
                  <a:cubicBezTo>
                    <a:pt x="26095" y="5723"/>
                    <a:pt x="39910" y="0"/>
                    <a:pt x="54316" y="0"/>
                  </a:cubicBezTo>
                  <a:close/>
                </a:path>
              </a:pathLst>
            </a:custGeom>
            <a:solidFill>
              <a:srgbClr val="F4F4F6"/>
            </a:solidFill>
            <a:ln w="38100" cap="rnd">
              <a:solidFill>
                <a:srgbClr val="000000"/>
              </a:solidFill>
              <a:prstDash val="solid"/>
              <a:round/>
            </a:ln>
          </p:spPr>
          <p:txBody>
            <a:bodyPr/>
            <a:lstStyle/>
            <a:p>
              <a:endParaRPr lang="fr-CA"/>
            </a:p>
          </p:txBody>
        </p:sp>
        <p:sp>
          <p:nvSpPr>
            <p:cNvPr id="26" name="TextBox 26"/>
            <p:cNvSpPr txBox="1"/>
            <p:nvPr/>
          </p:nvSpPr>
          <p:spPr>
            <a:xfrm>
              <a:off x="0" y="-104775"/>
              <a:ext cx="1051121" cy="747954"/>
            </a:xfrm>
            <a:prstGeom prst="rect">
              <a:avLst/>
            </a:prstGeom>
          </p:spPr>
          <p:txBody>
            <a:bodyPr lIns="50800" tIns="50800" rIns="50800" bIns="50800" rtlCol="0" anchor="ctr"/>
            <a:lstStyle/>
            <a:p>
              <a:pPr algn="ctr">
                <a:lnSpc>
                  <a:spcPts val="4636"/>
                </a:lnSpc>
              </a:pPr>
              <a:r>
                <a:rPr lang="en-US" sz="2897">
                  <a:solidFill>
                    <a:srgbClr val="000000"/>
                  </a:solidFill>
                  <a:latin typeface="Heebo"/>
                  <a:ea typeface="Heebo"/>
                  <a:cs typeface="Heebo"/>
                  <a:sym typeface="Heebo"/>
                </a:rPr>
                <a:t>Ouvrir le logiciel</a:t>
              </a:r>
            </a:p>
          </p:txBody>
        </p:sp>
      </p:grpSp>
      <p:grpSp>
        <p:nvGrpSpPr>
          <p:cNvPr id="27" name="Group 27"/>
          <p:cNvGrpSpPr/>
          <p:nvPr/>
        </p:nvGrpSpPr>
        <p:grpSpPr>
          <a:xfrm>
            <a:off x="13661482" y="6214152"/>
            <a:ext cx="3894466" cy="2442371"/>
            <a:chOff x="0" y="0"/>
            <a:chExt cx="892138" cy="559494"/>
          </a:xfrm>
        </p:grpSpPr>
        <p:sp>
          <p:nvSpPr>
            <p:cNvPr id="28" name="Freeform 28"/>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10"/>
              <a:stretch>
                <a:fillRect t="-5211" b="-5211"/>
              </a:stretch>
            </a:blipFill>
            <a:ln w="47625" cap="rnd">
              <a:solidFill>
                <a:srgbClr val="384F5C"/>
              </a:solidFill>
              <a:prstDash val="solid"/>
              <a:round/>
            </a:ln>
          </p:spPr>
          <p:txBody>
            <a:bodyPr/>
            <a:lstStyle/>
            <a:p>
              <a:endParaRPr lang="fr-CA"/>
            </a:p>
          </p:txBody>
        </p:sp>
      </p:grpSp>
      <p:sp>
        <p:nvSpPr>
          <p:cNvPr id="29" name="Freeform 29"/>
          <p:cNvSpPr/>
          <p:nvPr/>
        </p:nvSpPr>
        <p:spPr>
          <a:xfrm>
            <a:off x="13661482" y="6214001"/>
            <a:ext cx="2687508" cy="1290004"/>
          </a:xfrm>
          <a:custGeom>
            <a:avLst/>
            <a:gdLst/>
            <a:ahLst/>
            <a:cxnLst/>
            <a:rect l="l" t="t" r="r" b="b"/>
            <a:pathLst>
              <a:path w="2687508" h="1290004">
                <a:moveTo>
                  <a:pt x="0" y="0"/>
                </a:moveTo>
                <a:lnTo>
                  <a:pt x="2687508" y="0"/>
                </a:lnTo>
                <a:lnTo>
                  <a:pt x="2687508" y="1290004"/>
                </a:lnTo>
                <a:lnTo>
                  <a:pt x="0" y="12900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30" name="TextBox 30"/>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AFFINITY DESIGNER</a:t>
            </a:r>
          </a:p>
        </p:txBody>
      </p:sp>
      <p:sp>
        <p:nvSpPr>
          <p:cNvPr id="31" name="TextBox 31"/>
          <p:cNvSpPr txBox="1"/>
          <p:nvPr/>
        </p:nvSpPr>
        <p:spPr>
          <a:xfrm rot="1436666">
            <a:off x="12114829" y="553466"/>
            <a:ext cx="4140243" cy="2424918"/>
          </a:xfrm>
          <a:prstGeom prst="rect">
            <a:avLst/>
          </a:prstGeom>
        </p:spPr>
        <p:txBody>
          <a:bodyPr lIns="0" tIns="0" rIns="0" bIns="0" rtlCol="0" anchor="t">
            <a:spAutoFit/>
          </a:bodyPr>
          <a:lstStyle/>
          <a:p>
            <a:pPr algn="ctr">
              <a:lnSpc>
                <a:spcPts val="6518"/>
              </a:lnSpc>
              <a:spcBef>
                <a:spcPct val="0"/>
              </a:spcBef>
            </a:pPr>
            <a:r>
              <a:rPr lang="en-US" sz="4655" u="sng">
                <a:solidFill>
                  <a:srgbClr val="2A71FF"/>
                </a:solidFill>
                <a:latin typeface="Hangyaboly 1"/>
                <a:ea typeface="Hangyaboly 1"/>
                <a:cs typeface="Hangyaboly 1"/>
                <a:sym typeface="Hangyaboly 1"/>
                <a:hlinkClick r:id="rId11" tooltip="https://www.affinity.studio/fr_fr"/>
              </a:rPr>
              <a:t>télécharger Affinity pour les écoles</a:t>
            </a:r>
          </a:p>
        </p:txBody>
      </p:sp>
      <p:sp>
        <p:nvSpPr>
          <p:cNvPr id="32" name="TextBox 32"/>
          <p:cNvSpPr txBox="1"/>
          <p:nvPr/>
        </p:nvSpPr>
        <p:spPr>
          <a:xfrm>
            <a:off x="672517" y="2225078"/>
            <a:ext cx="17355427" cy="870605"/>
          </a:xfrm>
          <a:prstGeom prst="rect">
            <a:avLst/>
          </a:prstGeom>
        </p:spPr>
        <p:txBody>
          <a:bodyPr lIns="0" tIns="0" rIns="0" bIns="0" rtlCol="0" anchor="t">
            <a:spAutoFit/>
          </a:bodyPr>
          <a:lstStyle/>
          <a:p>
            <a:pPr algn="l">
              <a:lnSpc>
                <a:spcPts val="6390"/>
              </a:lnSpc>
            </a:pPr>
            <a:r>
              <a:rPr lang="en-US" sz="7100">
                <a:solidFill>
                  <a:srgbClr val="202D36"/>
                </a:solidFill>
                <a:latin typeface="Hangyaboly 1"/>
                <a:ea typeface="Hangyaboly 1"/>
                <a:cs typeface="Hangyaboly 1"/>
                <a:sym typeface="Hangyaboly 1"/>
              </a:rPr>
              <a:t>Comment se connecter?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Propositions de procédure</a:t>
            </a:r>
          </a:p>
        </p:txBody>
      </p:sp>
      <p:sp>
        <p:nvSpPr>
          <p:cNvPr id="8" name="TextBox 8"/>
          <p:cNvSpPr txBox="1"/>
          <p:nvPr/>
        </p:nvSpPr>
        <p:spPr>
          <a:xfrm>
            <a:off x="932573" y="2152707"/>
            <a:ext cx="17355427" cy="1171576"/>
          </a:xfrm>
          <a:prstGeom prst="rect">
            <a:avLst/>
          </a:prstGeom>
        </p:spPr>
        <p:txBody>
          <a:bodyPr lIns="0" tIns="0" rIns="0" bIns="0" rtlCol="0" anchor="t">
            <a:spAutoFit/>
          </a:bodyPr>
          <a:lstStyle/>
          <a:p>
            <a:pPr algn="l">
              <a:lnSpc>
                <a:spcPts val="8550"/>
              </a:lnSpc>
            </a:pPr>
            <a:r>
              <a:rPr lang="en-US" sz="9500">
                <a:solidFill>
                  <a:srgbClr val="384F5C"/>
                </a:solidFill>
                <a:latin typeface="Hangyaboly 1"/>
                <a:ea typeface="Hangyaboly 1"/>
                <a:cs typeface="Hangyaboly 1"/>
                <a:sym typeface="Hangyaboly 1"/>
              </a:rPr>
              <a:t>Document de travail pour les élèves</a:t>
            </a:r>
          </a:p>
        </p:txBody>
      </p:sp>
      <p:sp>
        <p:nvSpPr>
          <p:cNvPr id="9" name="TextBox 9"/>
          <p:cNvSpPr txBox="1"/>
          <p:nvPr/>
        </p:nvSpPr>
        <p:spPr>
          <a:xfrm>
            <a:off x="863006" y="3238558"/>
            <a:ext cx="15971736" cy="5616576"/>
          </a:xfrm>
          <a:prstGeom prst="rect">
            <a:avLst/>
          </a:prstGeom>
        </p:spPr>
        <p:txBody>
          <a:bodyPr lIns="0" tIns="0" rIns="0" bIns="0" rtlCol="0" anchor="t">
            <a:spAutoFit/>
          </a:bodyPr>
          <a:lstStyle/>
          <a:p>
            <a:pPr marL="863598" lvl="1" indent="-431799" algn="l">
              <a:lnSpc>
                <a:spcPts val="6399"/>
              </a:lnSpc>
              <a:buFont typeface="Arial"/>
              <a:buChar char="•"/>
            </a:pPr>
            <a:r>
              <a:rPr lang="en-US" sz="3999">
                <a:solidFill>
                  <a:srgbClr val="000000"/>
                </a:solidFill>
                <a:latin typeface="Heebo"/>
                <a:ea typeface="Heebo"/>
                <a:cs typeface="Heebo"/>
                <a:sym typeface="Heebo"/>
              </a:rPr>
              <a:t>Afin de distribuer le document aux élèves, il est suggéré d’utiliser le «lien du Modèle Canva» et de le remettre via la plateforme de votre choix, toutefois, assurez-vous d’avoir retiré les pages en gris qui vous sont destinées uniquement. (procédure page suivante)</a:t>
            </a:r>
          </a:p>
          <a:p>
            <a:pPr marL="863598" lvl="1" indent="-431799" algn="l">
              <a:lnSpc>
                <a:spcPts val="6399"/>
              </a:lnSpc>
              <a:buFont typeface="Arial"/>
              <a:buChar char="•"/>
            </a:pPr>
            <a:r>
              <a:rPr lang="en-US" sz="3999">
                <a:solidFill>
                  <a:srgbClr val="000000"/>
                </a:solidFill>
                <a:latin typeface="Heebo"/>
                <a:ea typeface="Heebo"/>
                <a:cs typeface="Heebo"/>
                <a:sym typeface="Heebo"/>
              </a:rPr>
              <a:t>Le document fera état de la démarche de création et sera donc comptabilisé dans la note finale par le biais de la grille de correction.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13608964" y="3587976"/>
            <a:ext cx="3836130" cy="3334019"/>
          </a:xfrm>
          <a:custGeom>
            <a:avLst/>
            <a:gdLst/>
            <a:ahLst/>
            <a:cxnLst/>
            <a:rect l="l" t="t" r="r" b="b"/>
            <a:pathLst>
              <a:path w="3836130" h="3334019">
                <a:moveTo>
                  <a:pt x="0" y="0"/>
                </a:moveTo>
                <a:lnTo>
                  <a:pt x="3836130" y="0"/>
                </a:lnTo>
                <a:lnTo>
                  <a:pt x="3836130" y="3334019"/>
                </a:lnTo>
                <a:lnTo>
                  <a:pt x="0" y="3334019"/>
                </a:lnTo>
                <a:lnTo>
                  <a:pt x="0" y="0"/>
                </a:lnTo>
                <a:close/>
              </a:path>
            </a:pathLst>
          </a:custGeom>
          <a:blipFill>
            <a:blip r:embed="rId2"/>
            <a:stretch>
              <a:fillRect l="-25086" t="-6187" r="-9728" b="-10201"/>
            </a:stretch>
          </a:blipFill>
          <a:ln w="47625" cap="rnd">
            <a:solidFill>
              <a:srgbClr val="000000"/>
            </a:solidFill>
            <a:prstDash val="solid"/>
            <a:round/>
          </a:ln>
        </p:spPr>
        <p:txBody>
          <a:bodyPr/>
          <a:lstStyle/>
          <a:p>
            <a:endParaRPr lang="fr-CA"/>
          </a:p>
        </p:txBody>
      </p:sp>
      <p:grpSp>
        <p:nvGrpSpPr>
          <p:cNvPr id="3" name="Group 3"/>
          <p:cNvGrpSpPr/>
          <p:nvPr/>
        </p:nvGrpSpPr>
        <p:grpSpPr>
          <a:xfrm>
            <a:off x="-641975" y="-10842564"/>
            <a:ext cx="21978491" cy="25333425"/>
            <a:chOff x="0" y="0"/>
            <a:chExt cx="29304654" cy="33777900"/>
          </a:xfrm>
        </p:grpSpPr>
        <p:sp>
          <p:nvSpPr>
            <p:cNvPr id="4" name="Freeform 4"/>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Freeform 5"/>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Freeform 6"/>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7" name="TextBox 7"/>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8" name="Freeform 8"/>
          <p:cNvSpPr/>
          <p:nvPr/>
        </p:nvSpPr>
        <p:spPr>
          <a:xfrm rot="3245453">
            <a:off x="-3905404" y="1692046"/>
            <a:ext cx="8635335" cy="8730578"/>
          </a:xfrm>
          <a:custGeom>
            <a:avLst/>
            <a:gdLst/>
            <a:ahLst/>
            <a:cxnLst/>
            <a:rect l="l" t="t" r="r" b="b"/>
            <a:pathLst>
              <a:path w="8635335" h="8730578">
                <a:moveTo>
                  <a:pt x="0" y="0"/>
                </a:moveTo>
                <a:lnTo>
                  <a:pt x="8635335" y="0"/>
                </a:lnTo>
                <a:lnTo>
                  <a:pt x="8635335" y="8730578"/>
                </a:lnTo>
                <a:lnTo>
                  <a:pt x="0" y="8730578"/>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9" name="TextBox 9"/>
          <p:cNvSpPr txBox="1"/>
          <p:nvPr/>
        </p:nvSpPr>
        <p:spPr>
          <a:xfrm>
            <a:off x="834431" y="-183296"/>
            <a:ext cx="16424869" cy="2050253"/>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AFFINITY DESIGNER</a:t>
            </a:r>
          </a:p>
        </p:txBody>
      </p:sp>
      <p:sp>
        <p:nvSpPr>
          <p:cNvPr id="10" name="TextBox 10"/>
          <p:cNvSpPr txBox="1"/>
          <p:nvPr/>
        </p:nvSpPr>
        <p:spPr>
          <a:xfrm>
            <a:off x="4258890" y="2472832"/>
            <a:ext cx="12708601" cy="745492"/>
          </a:xfrm>
          <a:prstGeom prst="rect">
            <a:avLst/>
          </a:prstGeom>
        </p:spPr>
        <p:txBody>
          <a:bodyPr lIns="0" tIns="0" rIns="0" bIns="0" rtlCol="0" anchor="t">
            <a:spAutoFit/>
          </a:bodyPr>
          <a:lstStyle/>
          <a:p>
            <a:pPr algn="l">
              <a:lnSpc>
                <a:spcPts val="6159"/>
              </a:lnSpc>
            </a:pPr>
            <a:r>
              <a:rPr lang="en-US" sz="4399" u="sng">
                <a:solidFill>
                  <a:srgbClr val="000000"/>
                </a:solidFill>
                <a:latin typeface="Heebo"/>
                <a:ea typeface="Heebo"/>
                <a:cs typeface="Heebo"/>
                <a:sym typeface="Heebo"/>
                <a:hlinkClick r:id="rId6" tooltip="https://www.canva.com/design/DAGdVjophjg/VgNz6Ksiv7REgTQtxu0NxQ/edit?utm_content=DAGdVjophjg&amp;utm_campaign=designshare&amp;utm_medium=link2&amp;utm_source=sharebutton"/>
              </a:rPr>
              <a:t>Exercices de contrôle afin de réaliser ton logo!</a:t>
            </a:r>
          </a:p>
        </p:txBody>
      </p:sp>
      <p:sp>
        <p:nvSpPr>
          <p:cNvPr id="11" name="Freeform 11"/>
          <p:cNvSpPr/>
          <p:nvPr/>
        </p:nvSpPr>
        <p:spPr>
          <a:xfrm>
            <a:off x="6814355" y="3365005"/>
            <a:ext cx="5032205" cy="3556990"/>
          </a:xfrm>
          <a:custGeom>
            <a:avLst/>
            <a:gdLst/>
            <a:ahLst/>
            <a:cxnLst/>
            <a:rect l="l" t="t" r="r" b="b"/>
            <a:pathLst>
              <a:path w="5032205" h="3556990">
                <a:moveTo>
                  <a:pt x="0" y="0"/>
                </a:moveTo>
                <a:lnTo>
                  <a:pt x="5032205" y="0"/>
                </a:lnTo>
                <a:lnTo>
                  <a:pt x="5032205" y="3556990"/>
                </a:lnTo>
                <a:lnTo>
                  <a:pt x="0" y="3556990"/>
                </a:lnTo>
                <a:lnTo>
                  <a:pt x="0" y="0"/>
                </a:lnTo>
                <a:close/>
              </a:path>
            </a:pathLst>
          </a:custGeom>
          <a:blipFill>
            <a:blip r:embed="rId7"/>
            <a:stretch>
              <a:fillRect/>
            </a:stretch>
          </a:blipFill>
          <a:ln w="47625" cap="sq">
            <a:solidFill>
              <a:srgbClr val="000000"/>
            </a:solidFill>
            <a:prstDash val="solid"/>
            <a:miter/>
          </a:ln>
        </p:spPr>
        <p:txBody>
          <a:bodyPr/>
          <a:lstStyle/>
          <a:p>
            <a:endParaRPr lang="fr-CA"/>
          </a:p>
        </p:txBody>
      </p:sp>
      <p:sp>
        <p:nvSpPr>
          <p:cNvPr id="12" name="Freeform 12"/>
          <p:cNvSpPr/>
          <p:nvPr/>
        </p:nvSpPr>
        <p:spPr>
          <a:xfrm>
            <a:off x="11143011" y="4255081"/>
            <a:ext cx="2781571" cy="5369738"/>
          </a:xfrm>
          <a:custGeom>
            <a:avLst/>
            <a:gdLst/>
            <a:ahLst/>
            <a:cxnLst/>
            <a:rect l="l" t="t" r="r" b="b"/>
            <a:pathLst>
              <a:path w="2781571" h="5369738">
                <a:moveTo>
                  <a:pt x="0" y="0"/>
                </a:moveTo>
                <a:lnTo>
                  <a:pt x="2781571" y="0"/>
                </a:lnTo>
                <a:lnTo>
                  <a:pt x="2781571" y="5369738"/>
                </a:lnTo>
                <a:lnTo>
                  <a:pt x="0" y="5369738"/>
                </a:lnTo>
                <a:lnTo>
                  <a:pt x="0" y="0"/>
                </a:lnTo>
                <a:close/>
              </a:path>
            </a:pathLst>
          </a:custGeom>
          <a:blipFill>
            <a:blip r:embed="rId8"/>
            <a:stretch>
              <a:fillRect l="-15885"/>
            </a:stretch>
          </a:blipFill>
          <a:ln w="47625" cap="sq">
            <a:solidFill>
              <a:srgbClr val="000000"/>
            </a:solidFill>
            <a:prstDash val="solid"/>
            <a:miter/>
          </a:ln>
        </p:spPr>
        <p:txBody>
          <a:bodyPr/>
          <a:lstStyle/>
          <a:p>
            <a:endParaRPr lang="fr-CA"/>
          </a:p>
        </p:txBody>
      </p:sp>
      <p:sp>
        <p:nvSpPr>
          <p:cNvPr id="13" name="Freeform 13"/>
          <p:cNvSpPr/>
          <p:nvPr/>
        </p:nvSpPr>
        <p:spPr>
          <a:xfrm>
            <a:off x="412263" y="3767905"/>
            <a:ext cx="4965196" cy="3401159"/>
          </a:xfrm>
          <a:custGeom>
            <a:avLst/>
            <a:gdLst/>
            <a:ahLst/>
            <a:cxnLst/>
            <a:rect l="l" t="t" r="r" b="b"/>
            <a:pathLst>
              <a:path w="4965196" h="3401159">
                <a:moveTo>
                  <a:pt x="0" y="0"/>
                </a:moveTo>
                <a:lnTo>
                  <a:pt x="4965196" y="0"/>
                </a:lnTo>
                <a:lnTo>
                  <a:pt x="4965196" y="3401159"/>
                </a:lnTo>
                <a:lnTo>
                  <a:pt x="0" y="3401159"/>
                </a:lnTo>
                <a:lnTo>
                  <a:pt x="0" y="0"/>
                </a:lnTo>
                <a:close/>
              </a:path>
            </a:pathLst>
          </a:custGeom>
          <a:blipFill>
            <a:blip r:embed="rId9"/>
            <a:stretch>
              <a:fillRect/>
            </a:stretch>
          </a:blipFill>
          <a:ln w="47625" cap="sq">
            <a:solidFill>
              <a:srgbClr val="000000"/>
            </a:solidFill>
            <a:prstDash val="solid"/>
            <a:miter/>
          </a:ln>
        </p:spPr>
        <p:txBody>
          <a:bodyPr/>
          <a:lstStyle/>
          <a:p>
            <a:endParaRPr lang="fr-CA"/>
          </a:p>
        </p:txBody>
      </p:sp>
      <p:sp>
        <p:nvSpPr>
          <p:cNvPr id="14" name="Freeform 14"/>
          <p:cNvSpPr/>
          <p:nvPr/>
        </p:nvSpPr>
        <p:spPr>
          <a:xfrm>
            <a:off x="4550890" y="5498071"/>
            <a:ext cx="3218863" cy="4126748"/>
          </a:xfrm>
          <a:custGeom>
            <a:avLst/>
            <a:gdLst/>
            <a:ahLst/>
            <a:cxnLst/>
            <a:rect l="l" t="t" r="r" b="b"/>
            <a:pathLst>
              <a:path w="3218863" h="4126748">
                <a:moveTo>
                  <a:pt x="0" y="0"/>
                </a:moveTo>
                <a:lnTo>
                  <a:pt x="3218863" y="0"/>
                </a:lnTo>
                <a:lnTo>
                  <a:pt x="3218863" y="4126748"/>
                </a:lnTo>
                <a:lnTo>
                  <a:pt x="0" y="4126748"/>
                </a:lnTo>
                <a:lnTo>
                  <a:pt x="0" y="0"/>
                </a:lnTo>
                <a:close/>
              </a:path>
            </a:pathLst>
          </a:custGeom>
          <a:blipFill>
            <a:blip r:embed="rId10"/>
            <a:stretch>
              <a:fillRect/>
            </a:stretch>
          </a:blipFill>
          <a:ln w="47625" cap="sq">
            <a:solidFill>
              <a:srgbClr val="000000"/>
            </a:solidFill>
            <a:prstDash val="solid"/>
            <a:miter/>
          </a:ln>
        </p:spPr>
        <p:txBody>
          <a:bodyPr/>
          <a:lstStyle/>
          <a:p>
            <a:endParaRPr lang="fr-C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834431" y="-183296"/>
            <a:ext cx="16424869" cy="2050253"/>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AFFINITY DESIGNER</a:t>
            </a:r>
          </a:p>
        </p:txBody>
      </p:sp>
      <p:sp>
        <p:nvSpPr>
          <p:cNvPr id="8" name="Freeform 8"/>
          <p:cNvSpPr/>
          <p:nvPr/>
        </p:nvSpPr>
        <p:spPr>
          <a:xfrm>
            <a:off x="1208386" y="1992604"/>
            <a:ext cx="10409691" cy="7934132"/>
          </a:xfrm>
          <a:custGeom>
            <a:avLst/>
            <a:gdLst/>
            <a:ahLst/>
            <a:cxnLst/>
            <a:rect l="l" t="t" r="r" b="b"/>
            <a:pathLst>
              <a:path w="10409691" h="7934132">
                <a:moveTo>
                  <a:pt x="0" y="0"/>
                </a:moveTo>
                <a:lnTo>
                  <a:pt x="10409691" y="0"/>
                </a:lnTo>
                <a:lnTo>
                  <a:pt x="10409691" y="7934132"/>
                </a:lnTo>
                <a:lnTo>
                  <a:pt x="0" y="7934132"/>
                </a:lnTo>
                <a:lnTo>
                  <a:pt x="0" y="0"/>
                </a:lnTo>
                <a:close/>
              </a:path>
            </a:pathLst>
          </a:custGeom>
          <a:blipFill>
            <a:blip r:embed="rId4"/>
            <a:stretch>
              <a:fillRect r="-34738" b="-5183"/>
            </a:stretch>
          </a:blipFill>
          <a:ln w="19050" cap="rnd">
            <a:solidFill>
              <a:srgbClr val="000000"/>
            </a:solidFill>
            <a:prstDash val="solid"/>
            <a:round/>
          </a:ln>
        </p:spPr>
        <p:txBody>
          <a:bodyPr/>
          <a:lstStyle/>
          <a:p>
            <a:endParaRPr lang="fr-CA"/>
          </a:p>
        </p:txBody>
      </p:sp>
      <p:sp>
        <p:nvSpPr>
          <p:cNvPr id="9" name="TextBox 9"/>
          <p:cNvSpPr txBox="1"/>
          <p:nvPr/>
        </p:nvSpPr>
        <p:spPr>
          <a:xfrm>
            <a:off x="11752987" y="3169480"/>
            <a:ext cx="6135435" cy="5447030"/>
          </a:xfrm>
          <a:prstGeom prst="rect">
            <a:avLst/>
          </a:prstGeom>
        </p:spPr>
        <p:txBody>
          <a:bodyPr lIns="0" tIns="0" rIns="0" bIns="0" rtlCol="0" anchor="t">
            <a:spAutoFit/>
          </a:bodyPr>
          <a:lstStyle/>
          <a:p>
            <a:pPr algn="l">
              <a:lnSpc>
                <a:spcPts val="5440"/>
              </a:lnSpc>
            </a:pPr>
            <a:r>
              <a:rPr lang="en-US" sz="3400">
                <a:solidFill>
                  <a:srgbClr val="000000"/>
                </a:solidFill>
                <a:latin typeface="Heebo"/>
                <a:ea typeface="Heebo"/>
                <a:cs typeface="Heebo"/>
                <a:sym typeface="Heebo"/>
              </a:rPr>
              <a:t>Dans un même document, travaille 4 différentes variantes de ton croquis choisi en utilisant 4 plans différents. </a:t>
            </a:r>
          </a:p>
          <a:p>
            <a:pPr algn="l">
              <a:lnSpc>
                <a:spcPts val="5440"/>
              </a:lnSpc>
            </a:pPr>
            <a:endParaRPr lang="en-US" sz="3400">
              <a:solidFill>
                <a:srgbClr val="000000"/>
              </a:solidFill>
              <a:latin typeface="Heebo"/>
              <a:ea typeface="Heebo"/>
              <a:cs typeface="Heebo"/>
              <a:sym typeface="Heebo"/>
            </a:endParaRPr>
          </a:p>
          <a:p>
            <a:pPr algn="l">
              <a:lnSpc>
                <a:spcPts val="5440"/>
              </a:lnSpc>
              <a:spcBef>
                <a:spcPct val="0"/>
              </a:spcBef>
            </a:pPr>
            <a:r>
              <a:rPr lang="en-US" sz="3400">
                <a:solidFill>
                  <a:srgbClr val="000000"/>
                </a:solidFill>
                <a:latin typeface="Heebo"/>
                <a:ea typeface="Heebo"/>
                <a:cs typeface="Heebo"/>
                <a:sym typeface="Heebo"/>
              </a:rPr>
              <a:t>Assure-toi de tester aussi les polices d’écriture si ton logo en contient.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Démarche de création</a:t>
            </a:r>
          </a:p>
        </p:txBody>
      </p:sp>
      <p:grpSp>
        <p:nvGrpSpPr>
          <p:cNvPr id="8" name="Group 8"/>
          <p:cNvGrpSpPr/>
          <p:nvPr/>
        </p:nvGrpSpPr>
        <p:grpSpPr>
          <a:xfrm>
            <a:off x="2452993" y="3293409"/>
            <a:ext cx="4147411" cy="5964891"/>
            <a:chOff x="0" y="0"/>
            <a:chExt cx="1092322" cy="1571000"/>
          </a:xfrm>
        </p:grpSpPr>
        <p:sp>
          <p:nvSpPr>
            <p:cNvPr id="9" name="Freeform 9"/>
            <p:cNvSpPr/>
            <p:nvPr/>
          </p:nvSpPr>
          <p:spPr>
            <a:xfrm>
              <a:off x="0" y="0"/>
              <a:ext cx="1092322" cy="1571000"/>
            </a:xfrm>
            <a:custGeom>
              <a:avLst/>
              <a:gdLst/>
              <a:ahLst/>
              <a:cxnLst/>
              <a:rect l="l" t="t" r="r" b="b"/>
              <a:pathLst>
                <a:path w="1092322" h="1571000">
                  <a:moveTo>
                    <a:pt x="50401" y="0"/>
                  </a:moveTo>
                  <a:lnTo>
                    <a:pt x="1041921" y="0"/>
                  </a:lnTo>
                  <a:cubicBezTo>
                    <a:pt x="1069757" y="0"/>
                    <a:pt x="1092322" y="22565"/>
                    <a:pt x="1092322" y="50401"/>
                  </a:cubicBezTo>
                  <a:lnTo>
                    <a:pt x="1092322" y="1520600"/>
                  </a:lnTo>
                  <a:cubicBezTo>
                    <a:pt x="1092322" y="1548435"/>
                    <a:pt x="1069757" y="1571000"/>
                    <a:pt x="1041921" y="1571000"/>
                  </a:cubicBezTo>
                  <a:lnTo>
                    <a:pt x="50401" y="1571000"/>
                  </a:lnTo>
                  <a:cubicBezTo>
                    <a:pt x="22565" y="1571000"/>
                    <a:pt x="0" y="1548435"/>
                    <a:pt x="0" y="1520600"/>
                  </a:cubicBezTo>
                  <a:lnTo>
                    <a:pt x="0" y="50401"/>
                  </a:lnTo>
                  <a:cubicBezTo>
                    <a:pt x="0" y="22565"/>
                    <a:pt x="22565" y="0"/>
                    <a:pt x="50401" y="0"/>
                  </a:cubicBezTo>
                  <a:close/>
                </a:path>
              </a:pathLst>
            </a:custGeom>
            <a:solidFill>
              <a:srgbClr val="F4F4F6"/>
            </a:solidFill>
          </p:spPr>
          <p:txBody>
            <a:bodyPr/>
            <a:lstStyle/>
            <a:p>
              <a:endParaRPr lang="fr-CA"/>
            </a:p>
          </p:txBody>
        </p:sp>
        <p:sp>
          <p:nvSpPr>
            <p:cNvPr id="10" name="TextBox 10"/>
            <p:cNvSpPr txBox="1"/>
            <p:nvPr/>
          </p:nvSpPr>
          <p:spPr>
            <a:xfrm>
              <a:off x="0" y="-85725"/>
              <a:ext cx="1092322" cy="1656725"/>
            </a:xfrm>
            <a:prstGeom prst="rect">
              <a:avLst/>
            </a:prstGeom>
          </p:spPr>
          <p:txBody>
            <a:bodyPr lIns="50800" tIns="50800" rIns="50800" bIns="50800" rtlCol="0" anchor="ctr"/>
            <a:lstStyle/>
            <a:p>
              <a:pPr algn="ctr">
                <a:lnSpc>
                  <a:spcPts val="3356"/>
                </a:lnSpc>
              </a:pPr>
              <a:endParaRPr/>
            </a:p>
          </p:txBody>
        </p:sp>
      </p:grpSp>
      <p:sp>
        <p:nvSpPr>
          <p:cNvPr id="11" name="Freeform 11"/>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12" name="TextBox 12"/>
          <p:cNvSpPr txBox="1"/>
          <p:nvPr/>
        </p:nvSpPr>
        <p:spPr>
          <a:xfrm>
            <a:off x="496549" y="2438032"/>
            <a:ext cx="13736037"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Insère des captures d’écran de ta démarche à chaque fin de période</a:t>
            </a:r>
          </a:p>
        </p:txBody>
      </p:sp>
      <p:grpSp>
        <p:nvGrpSpPr>
          <p:cNvPr id="13" name="Group 13"/>
          <p:cNvGrpSpPr/>
          <p:nvPr/>
        </p:nvGrpSpPr>
        <p:grpSpPr>
          <a:xfrm>
            <a:off x="6895405" y="3293409"/>
            <a:ext cx="4147411" cy="5964891"/>
            <a:chOff x="0" y="0"/>
            <a:chExt cx="1092322" cy="1571000"/>
          </a:xfrm>
        </p:grpSpPr>
        <p:sp>
          <p:nvSpPr>
            <p:cNvPr id="14" name="Freeform 14"/>
            <p:cNvSpPr/>
            <p:nvPr/>
          </p:nvSpPr>
          <p:spPr>
            <a:xfrm>
              <a:off x="0" y="0"/>
              <a:ext cx="1092322" cy="1571000"/>
            </a:xfrm>
            <a:custGeom>
              <a:avLst/>
              <a:gdLst/>
              <a:ahLst/>
              <a:cxnLst/>
              <a:rect l="l" t="t" r="r" b="b"/>
              <a:pathLst>
                <a:path w="1092322" h="1571000">
                  <a:moveTo>
                    <a:pt x="50401" y="0"/>
                  </a:moveTo>
                  <a:lnTo>
                    <a:pt x="1041921" y="0"/>
                  </a:lnTo>
                  <a:cubicBezTo>
                    <a:pt x="1069757" y="0"/>
                    <a:pt x="1092322" y="22565"/>
                    <a:pt x="1092322" y="50401"/>
                  </a:cubicBezTo>
                  <a:lnTo>
                    <a:pt x="1092322" y="1520600"/>
                  </a:lnTo>
                  <a:cubicBezTo>
                    <a:pt x="1092322" y="1548435"/>
                    <a:pt x="1069757" y="1571000"/>
                    <a:pt x="1041921" y="1571000"/>
                  </a:cubicBezTo>
                  <a:lnTo>
                    <a:pt x="50401" y="1571000"/>
                  </a:lnTo>
                  <a:cubicBezTo>
                    <a:pt x="22565" y="1571000"/>
                    <a:pt x="0" y="1548435"/>
                    <a:pt x="0" y="1520600"/>
                  </a:cubicBezTo>
                  <a:lnTo>
                    <a:pt x="0" y="50401"/>
                  </a:lnTo>
                  <a:cubicBezTo>
                    <a:pt x="0" y="22565"/>
                    <a:pt x="22565" y="0"/>
                    <a:pt x="50401" y="0"/>
                  </a:cubicBezTo>
                  <a:close/>
                </a:path>
              </a:pathLst>
            </a:custGeom>
            <a:solidFill>
              <a:srgbClr val="F4F4F6"/>
            </a:solidFill>
          </p:spPr>
          <p:txBody>
            <a:bodyPr/>
            <a:lstStyle/>
            <a:p>
              <a:endParaRPr lang="fr-CA"/>
            </a:p>
          </p:txBody>
        </p:sp>
        <p:sp>
          <p:nvSpPr>
            <p:cNvPr id="15" name="TextBox 15"/>
            <p:cNvSpPr txBox="1"/>
            <p:nvPr/>
          </p:nvSpPr>
          <p:spPr>
            <a:xfrm>
              <a:off x="0" y="-85725"/>
              <a:ext cx="1092322" cy="1656725"/>
            </a:xfrm>
            <a:prstGeom prst="rect">
              <a:avLst/>
            </a:prstGeom>
          </p:spPr>
          <p:txBody>
            <a:bodyPr lIns="50800" tIns="50800" rIns="50800" bIns="50800" rtlCol="0" anchor="ctr"/>
            <a:lstStyle/>
            <a:p>
              <a:pPr algn="ctr">
                <a:lnSpc>
                  <a:spcPts val="3356"/>
                </a:lnSpc>
              </a:pPr>
              <a:endParaRPr/>
            </a:p>
          </p:txBody>
        </p:sp>
      </p:grpSp>
      <p:grpSp>
        <p:nvGrpSpPr>
          <p:cNvPr id="16" name="Group 16"/>
          <p:cNvGrpSpPr/>
          <p:nvPr/>
        </p:nvGrpSpPr>
        <p:grpSpPr>
          <a:xfrm>
            <a:off x="11338090" y="3293409"/>
            <a:ext cx="4147411" cy="5964891"/>
            <a:chOff x="0" y="0"/>
            <a:chExt cx="1092322" cy="1571000"/>
          </a:xfrm>
        </p:grpSpPr>
        <p:sp>
          <p:nvSpPr>
            <p:cNvPr id="17" name="Freeform 17"/>
            <p:cNvSpPr/>
            <p:nvPr/>
          </p:nvSpPr>
          <p:spPr>
            <a:xfrm>
              <a:off x="0" y="0"/>
              <a:ext cx="1092322" cy="1571000"/>
            </a:xfrm>
            <a:custGeom>
              <a:avLst/>
              <a:gdLst/>
              <a:ahLst/>
              <a:cxnLst/>
              <a:rect l="l" t="t" r="r" b="b"/>
              <a:pathLst>
                <a:path w="1092322" h="1571000">
                  <a:moveTo>
                    <a:pt x="50401" y="0"/>
                  </a:moveTo>
                  <a:lnTo>
                    <a:pt x="1041921" y="0"/>
                  </a:lnTo>
                  <a:cubicBezTo>
                    <a:pt x="1069757" y="0"/>
                    <a:pt x="1092322" y="22565"/>
                    <a:pt x="1092322" y="50401"/>
                  </a:cubicBezTo>
                  <a:lnTo>
                    <a:pt x="1092322" y="1520600"/>
                  </a:lnTo>
                  <a:cubicBezTo>
                    <a:pt x="1092322" y="1548435"/>
                    <a:pt x="1069757" y="1571000"/>
                    <a:pt x="1041921" y="1571000"/>
                  </a:cubicBezTo>
                  <a:lnTo>
                    <a:pt x="50401" y="1571000"/>
                  </a:lnTo>
                  <a:cubicBezTo>
                    <a:pt x="22565" y="1571000"/>
                    <a:pt x="0" y="1548435"/>
                    <a:pt x="0" y="1520600"/>
                  </a:cubicBezTo>
                  <a:lnTo>
                    <a:pt x="0" y="50401"/>
                  </a:lnTo>
                  <a:cubicBezTo>
                    <a:pt x="0" y="22565"/>
                    <a:pt x="22565" y="0"/>
                    <a:pt x="50401" y="0"/>
                  </a:cubicBezTo>
                  <a:close/>
                </a:path>
              </a:pathLst>
            </a:custGeom>
            <a:solidFill>
              <a:srgbClr val="F4F4F6"/>
            </a:solidFill>
          </p:spPr>
          <p:txBody>
            <a:bodyPr/>
            <a:lstStyle/>
            <a:p>
              <a:endParaRPr lang="fr-CA"/>
            </a:p>
          </p:txBody>
        </p:sp>
        <p:sp>
          <p:nvSpPr>
            <p:cNvPr id="18" name="TextBox 18"/>
            <p:cNvSpPr txBox="1"/>
            <p:nvPr/>
          </p:nvSpPr>
          <p:spPr>
            <a:xfrm>
              <a:off x="0" y="-85725"/>
              <a:ext cx="1092322" cy="1656725"/>
            </a:xfrm>
            <a:prstGeom prst="rect">
              <a:avLst/>
            </a:prstGeom>
          </p:spPr>
          <p:txBody>
            <a:bodyPr lIns="50800" tIns="50800" rIns="50800" bIns="50800" rtlCol="0" anchor="ctr"/>
            <a:lstStyle/>
            <a:p>
              <a:pPr algn="ctr">
                <a:lnSpc>
                  <a:spcPts val="3356"/>
                </a:lnSpc>
              </a:pPr>
              <a:endParaRPr/>
            </a:p>
          </p:txBody>
        </p:sp>
      </p:grpSp>
      <p:sp>
        <p:nvSpPr>
          <p:cNvPr id="19" name="TextBox 19"/>
          <p:cNvSpPr txBox="1"/>
          <p:nvPr/>
        </p:nvSpPr>
        <p:spPr>
          <a:xfrm>
            <a:off x="8554663" y="1639449"/>
            <a:ext cx="9019270" cy="636905"/>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angyaboly 1"/>
                <a:ea typeface="Hangyaboly 1"/>
                <a:cs typeface="Hangyaboly 1"/>
                <a:sym typeface="Hangyaboly 1"/>
              </a:rPr>
              <a:t>N’oublie pas de tester les différentes typographies!</a:t>
            </a:r>
          </a:p>
        </p:txBody>
      </p:sp>
      <p:sp>
        <p:nvSpPr>
          <p:cNvPr id="20" name="TextBox 20"/>
          <p:cNvSpPr txBox="1"/>
          <p:nvPr/>
        </p:nvSpPr>
        <p:spPr>
          <a:xfrm>
            <a:off x="2326249" y="7609619"/>
            <a:ext cx="672178" cy="1459446"/>
          </a:xfrm>
          <a:prstGeom prst="rect">
            <a:avLst/>
          </a:prstGeom>
        </p:spPr>
        <p:txBody>
          <a:bodyPr lIns="0" tIns="0" rIns="0" bIns="0" rtlCol="0" anchor="t">
            <a:spAutoFit/>
          </a:bodyPr>
          <a:lstStyle/>
          <a:p>
            <a:pPr algn="ctr">
              <a:lnSpc>
                <a:spcPts val="12582"/>
              </a:lnSpc>
            </a:pPr>
            <a:r>
              <a:rPr lang="en-US" sz="7864">
                <a:solidFill>
                  <a:srgbClr val="000000"/>
                </a:solidFill>
                <a:latin typeface="Heebo"/>
                <a:ea typeface="Heebo"/>
                <a:cs typeface="Heebo"/>
                <a:sym typeface="Heebo"/>
              </a:rPr>
              <a:t>1</a:t>
            </a:r>
          </a:p>
        </p:txBody>
      </p:sp>
      <p:sp>
        <p:nvSpPr>
          <p:cNvPr id="21" name="TextBox 21"/>
          <p:cNvSpPr txBox="1"/>
          <p:nvPr/>
        </p:nvSpPr>
        <p:spPr>
          <a:xfrm>
            <a:off x="6759398" y="7609619"/>
            <a:ext cx="672178" cy="1459446"/>
          </a:xfrm>
          <a:prstGeom prst="rect">
            <a:avLst/>
          </a:prstGeom>
        </p:spPr>
        <p:txBody>
          <a:bodyPr lIns="0" tIns="0" rIns="0" bIns="0" rtlCol="0" anchor="t">
            <a:spAutoFit/>
          </a:bodyPr>
          <a:lstStyle/>
          <a:p>
            <a:pPr algn="ctr">
              <a:lnSpc>
                <a:spcPts val="12582"/>
              </a:lnSpc>
            </a:pPr>
            <a:r>
              <a:rPr lang="en-US" sz="7864">
                <a:solidFill>
                  <a:srgbClr val="000000"/>
                </a:solidFill>
                <a:latin typeface="Heebo"/>
                <a:ea typeface="Heebo"/>
                <a:cs typeface="Heebo"/>
                <a:sym typeface="Heebo"/>
              </a:rPr>
              <a:t>2</a:t>
            </a:r>
          </a:p>
        </p:txBody>
      </p:sp>
      <p:sp>
        <p:nvSpPr>
          <p:cNvPr id="22" name="TextBox 22"/>
          <p:cNvSpPr txBox="1"/>
          <p:nvPr/>
        </p:nvSpPr>
        <p:spPr>
          <a:xfrm>
            <a:off x="11204740" y="7609619"/>
            <a:ext cx="672178" cy="1459446"/>
          </a:xfrm>
          <a:prstGeom prst="rect">
            <a:avLst/>
          </a:prstGeom>
        </p:spPr>
        <p:txBody>
          <a:bodyPr lIns="0" tIns="0" rIns="0" bIns="0" rtlCol="0" anchor="t">
            <a:spAutoFit/>
          </a:bodyPr>
          <a:lstStyle/>
          <a:p>
            <a:pPr algn="ctr">
              <a:lnSpc>
                <a:spcPts val="12582"/>
              </a:lnSpc>
            </a:pPr>
            <a:r>
              <a:rPr lang="en-US" sz="7864">
                <a:solidFill>
                  <a:srgbClr val="000000"/>
                </a:solidFill>
                <a:latin typeface="Heebo"/>
                <a:ea typeface="Heebo"/>
                <a:cs typeface="Heebo"/>
                <a:sym typeface="Heebo"/>
              </a:rPr>
              <a:t>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597054" y="-10903438"/>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grpSp>
        <p:nvGrpSpPr>
          <p:cNvPr id="7" name="Group 7"/>
          <p:cNvGrpSpPr/>
          <p:nvPr/>
        </p:nvGrpSpPr>
        <p:grpSpPr>
          <a:xfrm>
            <a:off x="634918" y="2913739"/>
            <a:ext cx="4787543" cy="4586423"/>
            <a:chOff x="0" y="0"/>
            <a:chExt cx="1260917" cy="1207947"/>
          </a:xfrm>
        </p:grpSpPr>
        <p:sp>
          <p:nvSpPr>
            <p:cNvPr id="8" name="Freeform 8"/>
            <p:cNvSpPr/>
            <p:nvPr/>
          </p:nvSpPr>
          <p:spPr>
            <a:xfrm>
              <a:off x="0" y="0"/>
              <a:ext cx="1260917" cy="1207947"/>
            </a:xfrm>
            <a:custGeom>
              <a:avLst/>
              <a:gdLst/>
              <a:ahLst/>
              <a:cxnLst/>
              <a:rect l="l" t="t" r="r" b="b"/>
              <a:pathLst>
                <a:path w="1260917" h="1207947">
                  <a:moveTo>
                    <a:pt x="43662" y="0"/>
                  </a:moveTo>
                  <a:lnTo>
                    <a:pt x="1217255" y="0"/>
                  </a:lnTo>
                  <a:cubicBezTo>
                    <a:pt x="1228835" y="0"/>
                    <a:pt x="1239940" y="4600"/>
                    <a:pt x="1248129" y="12788"/>
                  </a:cubicBezTo>
                  <a:cubicBezTo>
                    <a:pt x="1256317" y="20976"/>
                    <a:pt x="1260917" y="32082"/>
                    <a:pt x="1260917" y="43662"/>
                  </a:cubicBezTo>
                  <a:lnTo>
                    <a:pt x="1260917" y="1164285"/>
                  </a:lnTo>
                  <a:cubicBezTo>
                    <a:pt x="1260917" y="1175865"/>
                    <a:pt x="1256317" y="1186970"/>
                    <a:pt x="1248129" y="1195159"/>
                  </a:cubicBezTo>
                  <a:cubicBezTo>
                    <a:pt x="1239940" y="1203347"/>
                    <a:pt x="1228835" y="1207947"/>
                    <a:pt x="1217255" y="1207947"/>
                  </a:cubicBezTo>
                  <a:lnTo>
                    <a:pt x="43662" y="1207947"/>
                  </a:lnTo>
                  <a:cubicBezTo>
                    <a:pt x="32082" y="1207947"/>
                    <a:pt x="20976" y="1203347"/>
                    <a:pt x="12788" y="1195159"/>
                  </a:cubicBezTo>
                  <a:cubicBezTo>
                    <a:pt x="4600" y="1186970"/>
                    <a:pt x="0" y="1175865"/>
                    <a:pt x="0" y="1164285"/>
                  </a:cubicBezTo>
                  <a:lnTo>
                    <a:pt x="0" y="43662"/>
                  </a:lnTo>
                  <a:cubicBezTo>
                    <a:pt x="0" y="32082"/>
                    <a:pt x="4600" y="20976"/>
                    <a:pt x="12788" y="12788"/>
                  </a:cubicBezTo>
                  <a:cubicBezTo>
                    <a:pt x="20976" y="4600"/>
                    <a:pt x="32082" y="0"/>
                    <a:pt x="43662" y="0"/>
                  </a:cubicBezTo>
                  <a:close/>
                </a:path>
              </a:pathLst>
            </a:custGeom>
            <a:solidFill>
              <a:srgbClr val="F4F4F6"/>
            </a:solidFill>
          </p:spPr>
          <p:txBody>
            <a:bodyPr/>
            <a:lstStyle/>
            <a:p>
              <a:endParaRPr lang="fr-CA"/>
            </a:p>
          </p:txBody>
        </p:sp>
        <p:sp>
          <p:nvSpPr>
            <p:cNvPr id="9" name="TextBox 9"/>
            <p:cNvSpPr txBox="1"/>
            <p:nvPr/>
          </p:nvSpPr>
          <p:spPr>
            <a:xfrm>
              <a:off x="0" y="-85725"/>
              <a:ext cx="1260917" cy="1293672"/>
            </a:xfrm>
            <a:prstGeom prst="rect">
              <a:avLst/>
            </a:prstGeom>
          </p:spPr>
          <p:txBody>
            <a:bodyPr lIns="50800" tIns="50800" rIns="50800" bIns="50800" rtlCol="0" anchor="ctr"/>
            <a:lstStyle/>
            <a:p>
              <a:pPr algn="ctr">
                <a:lnSpc>
                  <a:spcPts val="3356"/>
                </a:lnSpc>
              </a:pPr>
              <a:endParaRPr/>
            </a:p>
          </p:txBody>
        </p:sp>
      </p:grpSp>
      <p:sp>
        <p:nvSpPr>
          <p:cNvPr id="10" name="Freeform 10"/>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11" name="TextBox 11"/>
          <p:cNvSpPr txBox="1"/>
          <p:nvPr/>
        </p:nvSpPr>
        <p:spPr>
          <a:xfrm>
            <a:off x="754849" y="2902747"/>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Capture d’écran </a:t>
            </a:r>
          </a:p>
        </p:txBody>
      </p:sp>
      <p:grpSp>
        <p:nvGrpSpPr>
          <p:cNvPr id="12" name="Group 12"/>
          <p:cNvGrpSpPr/>
          <p:nvPr/>
        </p:nvGrpSpPr>
        <p:grpSpPr>
          <a:xfrm>
            <a:off x="6009453" y="2921304"/>
            <a:ext cx="11059112" cy="998390"/>
            <a:chOff x="0" y="0"/>
            <a:chExt cx="2912688" cy="262951"/>
          </a:xfrm>
        </p:grpSpPr>
        <p:sp>
          <p:nvSpPr>
            <p:cNvPr id="13" name="Freeform 13"/>
            <p:cNvSpPr/>
            <p:nvPr/>
          </p:nvSpPr>
          <p:spPr>
            <a:xfrm>
              <a:off x="0" y="0"/>
              <a:ext cx="2912688" cy="262951"/>
            </a:xfrm>
            <a:custGeom>
              <a:avLst/>
              <a:gdLst/>
              <a:ahLst/>
              <a:cxnLst/>
              <a:rect l="l" t="t" r="r" b="b"/>
              <a:pathLst>
                <a:path w="2912688" h="262951">
                  <a:moveTo>
                    <a:pt x="18901" y="0"/>
                  </a:moveTo>
                  <a:lnTo>
                    <a:pt x="2893787" y="0"/>
                  </a:lnTo>
                  <a:cubicBezTo>
                    <a:pt x="2904226" y="0"/>
                    <a:pt x="2912688" y="8462"/>
                    <a:pt x="2912688" y="18901"/>
                  </a:cubicBezTo>
                  <a:lnTo>
                    <a:pt x="2912688" y="244049"/>
                  </a:lnTo>
                  <a:cubicBezTo>
                    <a:pt x="2912688" y="254488"/>
                    <a:pt x="2904226" y="262951"/>
                    <a:pt x="2893787" y="262951"/>
                  </a:cubicBezTo>
                  <a:lnTo>
                    <a:pt x="18901" y="262951"/>
                  </a:lnTo>
                  <a:cubicBezTo>
                    <a:pt x="8462" y="262951"/>
                    <a:pt x="0" y="254488"/>
                    <a:pt x="0" y="244049"/>
                  </a:cubicBezTo>
                  <a:lnTo>
                    <a:pt x="0" y="18901"/>
                  </a:lnTo>
                  <a:cubicBezTo>
                    <a:pt x="0" y="8462"/>
                    <a:pt x="8462" y="0"/>
                    <a:pt x="18901" y="0"/>
                  </a:cubicBezTo>
                  <a:close/>
                </a:path>
              </a:pathLst>
            </a:custGeom>
            <a:solidFill>
              <a:srgbClr val="F4F4F6"/>
            </a:solidFill>
          </p:spPr>
          <p:txBody>
            <a:bodyPr/>
            <a:lstStyle/>
            <a:p>
              <a:endParaRPr lang="fr-CA"/>
            </a:p>
          </p:txBody>
        </p:sp>
        <p:sp>
          <p:nvSpPr>
            <p:cNvPr id="14" name="TextBox 14"/>
            <p:cNvSpPr txBox="1"/>
            <p:nvPr/>
          </p:nvSpPr>
          <p:spPr>
            <a:xfrm>
              <a:off x="0" y="-85725"/>
              <a:ext cx="2912688" cy="348676"/>
            </a:xfrm>
            <a:prstGeom prst="rect">
              <a:avLst/>
            </a:prstGeom>
          </p:spPr>
          <p:txBody>
            <a:bodyPr lIns="50800" tIns="50800" rIns="50800" bIns="50800" rtlCol="0" anchor="ctr"/>
            <a:lstStyle/>
            <a:p>
              <a:pPr algn="ctr">
                <a:lnSpc>
                  <a:spcPts val="3356"/>
                </a:lnSpc>
              </a:pPr>
              <a:endParaRPr/>
            </a:p>
          </p:txBody>
        </p:sp>
      </p:grpSp>
      <p:grpSp>
        <p:nvGrpSpPr>
          <p:cNvPr id="15" name="Group 15"/>
          <p:cNvGrpSpPr/>
          <p:nvPr/>
        </p:nvGrpSpPr>
        <p:grpSpPr>
          <a:xfrm>
            <a:off x="6009453" y="4817329"/>
            <a:ext cx="11059112" cy="1803535"/>
            <a:chOff x="0" y="0"/>
            <a:chExt cx="2912688" cy="475005"/>
          </a:xfrm>
        </p:grpSpPr>
        <p:sp>
          <p:nvSpPr>
            <p:cNvPr id="16" name="Freeform 16"/>
            <p:cNvSpPr/>
            <p:nvPr/>
          </p:nvSpPr>
          <p:spPr>
            <a:xfrm>
              <a:off x="0" y="0"/>
              <a:ext cx="2912688" cy="475005"/>
            </a:xfrm>
            <a:custGeom>
              <a:avLst/>
              <a:gdLst/>
              <a:ahLst/>
              <a:cxnLst/>
              <a:rect l="l" t="t" r="r" b="b"/>
              <a:pathLst>
                <a:path w="2912688" h="475005">
                  <a:moveTo>
                    <a:pt x="18901" y="0"/>
                  </a:moveTo>
                  <a:lnTo>
                    <a:pt x="2893787" y="0"/>
                  </a:lnTo>
                  <a:cubicBezTo>
                    <a:pt x="2904226" y="0"/>
                    <a:pt x="2912688" y="8462"/>
                    <a:pt x="2912688" y="18901"/>
                  </a:cubicBezTo>
                  <a:lnTo>
                    <a:pt x="2912688" y="456104"/>
                  </a:lnTo>
                  <a:cubicBezTo>
                    <a:pt x="2912688" y="466543"/>
                    <a:pt x="2904226" y="475005"/>
                    <a:pt x="2893787" y="475005"/>
                  </a:cubicBezTo>
                  <a:lnTo>
                    <a:pt x="18901" y="475005"/>
                  </a:lnTo>
                  <a:cubicBezTo>
                    <a:pt x="8462" y="475005"/>
                    <a:pt x="0" y="466543"/>
                    <a:pt x="0" y="456104"/>
                  </a:cubicBezTo>
                  <a:lnTo>
                    <a:pt x="0" y="18901"/>
                  </a:lnTo>
                  <a:cubicBezTo>
                    <a:pt x="0" y="8462"/>
                    <a:pt x="8462" y="0"/>
                    <a:pt x="18901" y="0"/>
                  </a:cubicBezTo>
                  <a:close/>
                </a:path>
              </a:pathLst>
            </a:custGeom>
            <a:solidFill>
              <a:srgbClr val="F4F4F6"/>
            </a:solidFill>
          </p:spPr>
          <p:txBody>
            <a:bodyPr/>
            <a:lstStyle/>
            <a:p>
              <a:endParaRPr lang="fr-CA"/>
            </a:p>
          </p:txBody>
        </p:sp>
        <p:sp>
          <p:nvSpPr>
            <p:cNvPr id="17" name="TextBox 17"/>
            <p:cNvSpPr txBox="1"/>
            <p:nvPr/>
          </p:nvSpPr>
          <p:spPr>
            <a:xfrm>
              <a:off x="0" y="-85725"/>
              <a:ext cx="2912688" cy="560730"/>
            </a:xfrm>
            <a:prstGeom prst="rect">
              <a:avLst/>
            </a:prstGeom>
          </p:spPr>
          <p:txBody>
            <a:bodyPr lIns="50800" tIns="50800" rIns="50800" bIns="50800" rtlCol="0" anchor="ctr"/>
            <a:lstStyle/>
            <a:p>
              <a:pPr algn="ctr">
                <a:lnSpc>
                  <a:spcPts val="3356"/>
                </a:lnSpc>
              </a:pPr>
              <a:endParaRPr/>
            </a:p>
          </p:txBody>
        </p:sp>
      </p:grpSp>
      <p:grpSp>
        <p:nvGrpSpPr>
          <p:cNvPr id="18" name="Group 18"/>
          <p:cNvGrpSpPr/>
          <p:nvPr/>
        </p:nvGrpSpPr>
        <p:grpSpPr>
          <a:xfrm>
            <a:off x="6634438" y="2989847"/>
            <a:ext cx="861305" cy="861305"/>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9BF"/>
            </a:solidFill>
          </p:spPr>
          <p:txBody>
            <a:bodyPr/>
            <a:lstStyle/>
            <a:p>
              <a:endParaRPr lang="fr-CA"/>
            </a:p>
          </p:txBody>
        </p:sp>
        <p:sp>
          <p:nvSpPr>
            <p:cNvPr id="20" name="TextBox 20"/>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sp>
        <p:nvSpPr>
          <p:cNvPr id="21" name="TextBox 21"/>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FINAL</a:t>
            </a:r>
          </a:p>
        </p:txBody>
      </p:sp>
      <p:sp>
        <p:nvSpPr>
          <p:cNvPr id="22" name="TextBox 22"/>
          <p:cNvSpPr txBox="1"/>
          <p:nvPr/>
        </p:nvSpPr>
        <p:spPr>
          <a:xfrm>
            <a:off x="754849" y="2049323"/>
            <a:ext cx="2575322" cy="871020"/>
          </a:xfrm>
          <a:prstGeom prst="rect">
            <a:avLst/>
          </a:prstGeom>
        </p:spPr>
        <p:txBody>
          <a:bodyPr lIns="0" tIns="0" rIns="0" bIns="0" rtlCol="0" anchor="t">
            <a:spAutoFit/>
          </a:bodyPr>
          <a:lstStyle/>
          <a:p>
            <a:pPr algn="ctr">
              <a:lnSpc>
                <a:spcPts val="7116"/>
              </a:lnSpc>
              <a:spcBef>
                <a:spcPct val="0"/>
              </a:spcBef>
            </a:pPr>
            <a:r>
              <a:rPr lang="en-US" sz="5082">
                <a:solidFill>
                  <a:srgbClr val="000000"/>
                </a:solidFill>
                <a:latin typeface="Hangyaboly 1"/>
                <a:ea typeface="Hangyaboly 1"/>
                <a:cs typeface="Hangyaboly 1"/>
                <a:sym typeface="Hangyaboly 1"/>
              </a:rPr>
              <a:t>Choix final</a:t>
            </a:r>
          </a:p>
        </p:txBody>
      </p:sp>
      <p:sp>
        <p:nvSpPr>
          <p:cNvPr id="23" name="TextBox 23"/>
          <p:cNvSpPr txBox="1"/>
          <p:nvPr/>
        </p:nvSpPr>
        <p:spPr>
          <a:xfrm>
            <a:off x="6009453" y="2042720"/>
            <a:ext cx="6131744" cy="871020"/>
          </a:xfrm>
          <a:prstGeom prst="rect">
            <a:avLst/>
          </a:prstGeom>
        </p:spPr>
        <p:txBody>
          <a:bodyPr lIns="0" tIns="0" rIns="0" bIns="0" rtlCol="0" anchor="t">
            <a:spAutoFit/>
          </a:bodyPr>
          <a:lstStyle/>
          <a:p>
            <a:pPr algn="l">
              <a:lnSpc>
                <a:spcPts val="7116"/>
              </a:lnSpc>
              <a:spcBef>
                <a:spcPct val="0"/>
              </a:spcBef>
            </a:pPr>
            <a:r>
              <a:rPr lang="en-US" sz="5082">
                <a:solidFill>
                  <a:srgbClr val="000000"/>
                </a:solidFill>
                <a:latin typeface="Hangyaboly 1"/>
                <a:ea typeface="Hangyaboly 1"/>
                <a:cs typeface="Hangyaboly 1"/>
                <a:sym typeface="Hangyaboly 1"/>
              </a:rPr>
              <a:t>Charte des couleurs</a:t>
            </a:r>
          </a:p>
        </p:txBody>
      </p:sp>
      <p:sp>
        <p:nvSpPr>
          <p:cNvPr id="24" name="TextBox 24"/>
          <p:cNvSpPr txBox="1"/>
          <p:nvPr/>
        </p:nvSpPr>
        <p:spPr>
          <a:xfrm>
            <a:off x="6009453" y="3938745"/>
            <a:ext cx="5330379" cy="871020"/>
          </a:xfrm>
          <a:prstGeom prst="rect">
            <a:avLst/>
          </a:prstGeom>
        </p:spPr>
        <p:txBody>
          <a:bodyPr lIns="0" tIns="0" rIns="0" bIns="0" rtlCol="0" anchor="t">
            <a:spAutoFit/>
          </a:bodyPr>
          <a:lstStyle/>
          <a:p>
            <a:pPr algn="l">
              <a:lnSpc>
                <a:spcPts val="7116"/>
              </a:lnSpc>
              <a:spcBef>
                <a:spcPct val="0"/>
              </a:spcBef>
            </a:pPr>
            <a:r>
              <a:rPr lang="en-US" sz="5082">
                <a:solidFill>
                  <a:srgbClr val="000000"/>
                </a:solidFill>
                <a:latin typeface="Hangyaboly 1"/>
                <a:ea typeface="Hangyaboly 1"/>
                <a:cs typeface="Hangyaboly 1"/>
                <a:sym typeface="Hangyaboly 1"/>
              </a:rPr>
              <a:t>Typographie(s)</a:t>
            </a:r>
          </a:p>
        </p:txBody>
      </p:sp>
      <p:sp>
        <p:nvSpPr>
          <p:cNvPr id="25" name="TextBox 25"/>
          <p:cNvSpPr txBox="1"/>
          <p:nvPr/>
        </p:nvSpPr>
        <p:spPr>
          <a:xfrm>
            <a:off x="7632253" y="3030610"/>
            <a:ext cx="2346518"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#0069bf</a:t>
            </a:r>
          </a:p>
        </p:txBody>
      </p:sp>
      <p:grpSp>
        <p:nvGrpSpPr>
          <p:cNvPr id="26" name="Group 26"/>
          <p:cNvGrpSpPr/>
          <p:nvPr/>
        </p:nvGrpSpPr>
        <p:grpSpPr>
          <a:xfrm>
            <a:off x="9978771" y="2989847"/>
            <a:ext cx="861305" cy="86130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9BF"/>
            </a:solidFill>
          </p:spPr>
          <p:txBody>
            <a:bodyPr/>
            <a:lstStyle/>
            <a:p>
              <a:endParaRPr lang="fr-CA"/>
            </a:p>
          </p:txBody>
        </p:sp>
        <p:sp>
          <p:nvSpPr>
            <p:cNvPr id="28" name="TextBox 28"/>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sp>
        <p:nvSpPr>
          <p:cNvPr id="29" name="TextBox 29"/>
          <p:cNvSpPr txBox="1"/>
          <p:nvPr/>
        </p:nvSpPr>
        <p:spPr>
          <a:xfrm>
            <a:off x="10976585" y="3030610"/>
            <a:ext cx="2346518"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#0069bf</a:t>
            </a:r>
          </a:p>
        </p:txBody>
      </p:sp>
      <p:grpSp>
        <p:nvGrpSpPr>
          <p:cNvPr id="30" name="Group 30"/>
          <p:cNvGrpSpPr/>
          <p:nvPr/>
        </p:nvGrpSpPr>
        <p:grpSpPr>
          <a:xfrm>
            <a:off x="13456453" y="2989847"/>
            <a:ext cx="861305" cy="861305"/>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9BF"/>
            </a:solidFill>
          </p:spPr>
          <p:txBody>
            <a:bodyPr/>
            <a:lstStyle/>
            <a:p>
              <a:endParaRPr lang="fr-CA"/>
            </a:p>
          </p:txBody>
        </p:sp>
        <p:sp>
          <p:nvSpPr>
            <p:cNvPr id="32" name="TextBox 32"/>
            <p:cNvSpPr txBox="1"/>
            <p:nvPr/>
          </p:nvSpPr>
          <p:spPr>
            <a:xfrm>
              <a:off x="76200" y="-9525"/>
              <a:ext cx="660400" cy="746125"/>
            </a:xfrm>
            <a:prstGeom prst="rect">
              <a:avLst/>
            </a:prstGeom>
          </p:spPr>
          <p:txBody>
            <a:bodyPr lIns="50800" tIns="50800" rIns="50800" bIns="50800" rtlCol="0" anchor="ctr"/>
            <a:lstStyle/>
            <a:p>
              <a:pPr algn="ctr">
                <a:lnSpc>
                  <a:spcPts val="3356"/>
                </a:lnSpc>
              </a:pPr>
              <a:endParaRPr/>
            </a:p>
          </p:txBody>
        </p:sp>
      </p:grpSp>
      <p:sp>
        <p:nvSpPr>
          <p:cNvPr id="33" name="TextBox 33"/>
          <p:cNvSpPr txBox="1"/>
          <p:nvPr/>
        </p:nvSpPr>
        <p:spPr>
          <a:xfrm>
            <a:off x="14454267" y="3030610"/>
            <a:ext cx="2346518"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#0069bf</a:t>
            </a:r>
          </a:p>
        </p:txBody>
      </p:sp>
      <p:sp>
        <p:nvSpPr>
          <p:cNvPr id="34" name="TextBox 34"/>
          <p:cNvSpPr txBox="1"/>
          <p:nvPr/>
        </p:nvSpPr>
        <p:spPr>
          <a:xfrm rot="-1616037">
            <a:off x="16125968" y="3691917"/>
            <a:ext cx="2227834" cy="1184273"/>
          </a:xfrm>
          <a:prstGeom prst="rect">
            <a:avLst/>
          </a:prstGeom>
        </p:spPr>
        <p:txBody>
          <a:bodyPr lIns="0" tIns="0" rIns="0" bIns="0" rtlCol="0" anchor="t">
            <a:spAutoFit/>
          </a:bodyPr>
          <a:lstStyle/>
          <a:p>
            <a:pPr algn="l">
              <a:lnSpc>
                <a:spcPts val="3200"/>
              </a:lnSpc>
              <a:spcBef>
                <a:spcPct val="0"/>
              </a:spcBef>
            </a:pPr>
            <a:r>
              <a:rPr lang="en-US" sz="2000">
                <a:solidFill>
                  <a:srgbClr val="000000"/>
                </a:solidFill>
                <a:latin typeface="Heebo"/>
                <a:ea typeface="Heebo"/>
                <a:cs typeface="Heebo"/>
                <a:sym typeface="Heebo"/>
              </a:rPr>
              <a:t>Modifie les couleurs selon celles de ton logo</a:t>
            </a:r>
          </a:p>
        </p:txBody>
      </p:sp>
      <p:sp>
        <p:nvSpPr>
          <p:cNvPr id="35" name="Freeform 35"/>
          <p:cNvSpPr/>
          <p:nvPr/>
        </p:nvSpPr>
        <p:spPr>
          <a:xfrm rot="2952285" flipH="1" flipV="1">
            <a:off x="16123582" y="3664298"/>
            <a:ext cx="619582" cy="175032"/>
          </a:xfrm>
          <a:custGeom>
            <a:avLst/>
            <a:gdLst/>
            <a:ahLst/>
            <a:cxnLst/>
            <a:rect l="l" t="t" r="r" b="b"/>
            <a:pathLst>
              <a:path w="619582" h="175032">
                <a:moveTo>
                  <a:pt x="619582" y="175031"/>
                </a:moveTo>
                <a:lnTo>
                  <a:pt x="0" y="175031"/>
                </a:lnTo>
                <a:lnTo>
                  <a:pt x="0" y="0"/>
                </a:lnTo>
                <a:lnTo>
                  <a:pt x="619582" y="0"/>
                </a:lnTo>
                <a:lnTo>
                  <a:pt x="619582" y="175031"/>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36" name="TextBox 36"/>
          <p:cNvSpPr txBox="1"/>
          <p:nvPr/>
        </p:nvSpPr>
        <p:spPr>
          <a:xfrm>
            <a:off x="6251531" y="4926635"/>
            <a:ext cx="8047386" cy="13322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Heebo</a:t>
            </a:r>
          </a:p>
          <a:p>
            <a:pPr algn="l">
              <a:lnSpc>
                <a:spcPts val="5440"/>
              </a:lnSpc>
              <a:spcBef>
                <a:spcPct val="0"/>
              </a:spcBef>
            </a:pPr>
            <a:r>
              <a:rPr lang="en-US" sz="3400">
                <a:solidFill>
                  <a:srgbClr val="000000"/>
                </a:solidFill>
                <a:latin typeface="Hangyaboly 2"/>
                <a:ea typeface="Hangyaboly 2"/>
                <a:cs typeface="Hangyaboly 2"/>
                <a:sym typeface="Hangyaboly 2"/>
              </a:rPr>
              <a:t>Hangyaboly</a:t>
            </a:r>
          </a:p>
        </p:txBody>
      </p:sp>
      <p:sp>
        <p:nvSpPr>
          <p:cNvPr id="37" name="TextBox 37"/>
          <p:cNvSpPr txBox="1"/>
          <p:nvPr/>
        </p:nvSpPr>
        <p:spPr>
          <a:xfrm rot="-1616037">
            <a:off x="15269590" y="5432864"/>
            <a:ext cx="1618541" cy="1184273"/>
          </a:xfrm>
          <a:prstGeom prst="rect">
            <a:avLst/>
          </a:prstGeom>
        </p:spPr>
        <p:txBody>
          <a:bodyPr lIns="0" tIns="0" rIns="0" bIns="0" rtlCol="0" anchor="t">
            <a:spAutoFit/>
          </a:bodyPr>
          <a:lstStyle/>
          <a:p>
            <a:pPr algn="l">
              <a:lnSpc>
                <a:spcPts val="3200"/>
              </a:lnSpc>
              <a:spcBef>
                <a:spcPct val="0"/>
              </a:spcBef>
            </a:pPr>
            <a:r>
              <a:rPr lang="en-US" sz="2000">
                <a:solidFill>
                  <a:srgbClr val="000000"/>
                </a:solidFill>
                <a:latin typeface="Heebo"/>
                <a:ea typeface="Heebo"/>
                <a:cs typeface="Heebo"/>
                <a:sym typeface="Heebo"/>
              </a:rPr>
              <a:t>Écris ici le nom de ta typographie!</a:t>
            </a:r>
          </a:p>
        </p:txBody>
      </p:sp>
      <p:sp>
        <p:nvSpPr>
          <p:cNvPr id="38" name="Freeform 38"/>
          <p:cNvSpPr/>
          <p:nvPr/>
        </p:nvSpPr>
        <p:spPr>
          <a:xfrm rot="2952285" flipH="1" flipV="1">
            <a:off x="15176406" y="5376825"/>
            <a:ext cx="619582" cy="175032"/>
          </a:xfrm>
          <a:custGeom>
            <a:avLst/>
            <a:gdLst/>
            <a:ahLst/>
            <a:cxnLst/>
            <a:rect l="l" t="t" r="r" b="b"/>
            <a:pathLst>
              <a:path w="619582" h="175032">
                <a:moveTo>
                  <a:pt x="619581" y="175032"/>
                </a:moveTo>
                <a:lnTo>
                  <a:pt x="0" y="175032"/>
                </a:lnTo>
                <a:lnTo>
                  <a:pt x="0" y="0"/>
                </a:lnTo>
                <a:lnTo>
                  <a:pt x="619581" y="0"/>
                </a:lnTo>
                <a:lnTo>
                  <a:pt x="619581" y="175032"/>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597054" y="-10903438"/>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Séparation</a:t>
            </a:r>
          </a:p>
        </p:txBody>
      </p:sp>
      <p:grpSp>
        <p:nvGrpSpPr>
          <p:cNvPr id="8" name="Group 8"/>
          <p:cNvGrpSpPr/>
          <p:nvPr/>
        </p:nvGrpSpPr>
        <p:grpSpPr>
          <a:xfrm>
            <a:off x="634918" y="2913739"/>
            <a:ext cx="4787543" cy="4586423"/>
            <a:chOff x="0" y="0"/>
            <a:chExt cx="1260917" cy="1207947"/>
          </a:xfrm>
        </p:grpSpPr>
        <p:sp>
          <p:nvSpPr>
            <p:cNvPr id="9" name="Freeform 9"/>
            <p:cNvSpPr/>
            <p:nvPr/>
          </p:nvSpPr>
          <p:spPr>
            <a:xfrm>
              <a:off x="0" y="0"/>
              <a:ext cx="1260917" cy="1207947"/>
            </a:xfrm>
            <a:custGeom>
              <a:avLst/>
              <a:gdLst/>
              <a:ahLst/>
              <a:cxnLst/>
              <a:rect l="l" t="t" r="r" b="b"/>
              <a:pathLst>
                <a:path w="1260917" h="1207947">
                  <a:moveTo>
                    <a:pt x="43662" y="0"/>
                  </a:moveTo>
                  <a:lnTo>
                    <a:pt x="1217255" y="0"/>
                  </a:lnTo>
                  <a:cubicBezTo>
                    <a:pt x="1228835" y="0"/>
                    <a:pt x="1239940" y="4600"/>
                    <a:pt x="1248129" y="12788"/>
                  </a:cubicBezTo>
                  <a:cubicBezTo>
                    <a:pt x="1256317" y="20976"/>
                    <a:pt x="1260917" y="32082"/>
                    <a:pt x="1260917" y="43662"/>
                  </a:cubicBezTo>
                  <a:lnTo>
                    <a:pt x="1260917" y="1164285"/>
                  </a:lnTo>
                  <a:cubicBezTo>
                    <a:pt x="1260917" y="1175865"/>
                    <a:pt x="1256317" y="1186970"/>
                    <a:pt x="1248129" y="1195159"/>
                  </a:cubicBezTo>
                  <a:cubicBezTo>
                    <a:pt x="1239940" y="1203347"/>
                    <a:pt x="1228835" y="1207947"/>
                    <a:pt x="1217255" y="1207947"/>
                  </a:cubicBezTo>
                  <a:lnTo>
                    <a:pt x="43662" y="1207947"/>
                  </a:lnTo>
                  <a:cubicBezTo>
                    <a:pt x="32082" y="1207947"/>
                    <a:pt x="20976" y="1203347"/>
                    <a:pt x="12788" y="1195159"/>
                  </a:cubicBezTo>
                  <a:cubicBezTo>
                    <a:pt x="4600" y="1186970"/>
                    <a:pt x="0" y="1175865"/>
                    <a:pt x="0" y="1164285"/>
                  </a:cubicBezTo>
                  <a:lnTo>
                    <a:pt x="0" y="43662"/>
                  </a:lnTo>
                  <a:cubicBezTo>
                    <a:pt x="0" y="32082"/>
                    <a:pt x="4600" y="20976"/>
                    <a:pt x="12788" y="12788"/>
                  </a:cubicBezTo>
                  <a:cubicBezTo>
                    <a:pt x="20976" y="4600"/>
                    <a:pt x="32082" y="0"/>
                    <a:pt x="43662" y="0"/>
                  </a:cubicBezTo>
                  <a:close/>
                </a:path>
              </a:pathLst>
            </a:custGeom>
            <a:solidFill>
              <a:srgbClr val="F4F4F6"/>
            </a:solidFill>
          </p:spPr>
          <p:txBody>
            <a:bodyPr/>
            <a:lstStyle/>
            <a:p>
              <a:endParaRPr lang="fr-CA"/>
            </a:p>
          </p:txBody>
        </p:sp>
        <p:sp>
          <p:nvSpPr>
            <p:cNvPr id="10" name="TextBox 10"/>
            <p:cNvSpPr txBox="1"/>
            <p:nvPr/>
          </p:nvSpPr>
          <p:spPr>
            <a:xfrm>
              <a:off x="0" y="-85725"/>
              <a:ext cx="1260917" cy="1293672"/>
            </a:xfrm>
            <a:prstGeom prst="rect">
              <a:avLst/>
            </a:prstGeom>
          </p:spPr>
          <p:txBody>
            <a:bodyPr lIns="50800" tIns="50800" rIns="50800" bIns="50800" rtlCol="0" anchor="ctr"/>
            <a:lstStyle/>
            <a:p>
              <a:pPr algn="ctr">
                <a:lnSpc>
                  <a:spcPts val="3356"/>
                </a:lnSpc>
              </a:pPr>
              <a:endParaRPr/>
            </a:p>
          </p:txBody>
        </p:sp>
      </p:grpSp>
      <p:sp>
        <p:nvSpPr>
          <p:cNvPr id="11" name="Freeform 11"/>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12" name="TextBox 12"/>
          <p:cNvSpPr txBox="1"/>
          <p:nvPr/>
        </p:nvSpPr>
        <p:spPr>
          <a:xfrm>
            <a:off x="754849" y="2902747"/>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Capture d’écran </a:t>
            </a:r>
          </a:p>
        </p:txBody>
      </p:sp>
      <p:sp>
        <p:nvSpPr>
          <p:cNvPr id="13" name="TextBox 13"/>
          <p:cNvSpPr txBox="1"/>
          <p:nvPr/>
        </p:nvSpPr>
        <p:spPr>
          <a:xfrm>
            <a:off x="754849" y="2049323"/>
            <a:ext cx="2575322" cy="871020"/>
          </a:xfrm>
          <a:prstGeom prst="rect">
            <a:avLst/>
          </a:prstGeom>
        </p:spPr>
        <p:txBody>
          <a:bodyPr lIns="0" tIns="0" rIns="0" bIns="0" rtlCol="0" anchor="t">
            <a:spAutoFit/>
          </a:bodyPr>
          <a:lstStyle/>
          <a:p>
            <a:pPr algn="ctr">
              <a:lnSpc>
                <a:spcPts val="7116"/>
              </a:lnSpc>
              <a:spcBef>
                <a:spcPct val="0"/>
              </a:spcBef>
            </a:pPr>
            <a:r>
              <a:rPr lang="en-US" sz="5082">
                <a:solidFill>
                  <a:srgbClr val="000000"/>
                </a:solidFill>
                <a:latin typeface="Hangyaboly 1"/>
                <a:ea typeface="Hangyaboly 1"/>
                <a:cs typeface="Hangyaboly 1"/>
                <a:sym typeface="Hangyaboly 1"/>
              </a:rPr>
              <a:t>Choix final</a:t>
            </a:r>
          </a:p>
        </p:txBody>
      </p:sp>
      <p:grpSp>
        <p:nvGrpSpPr>
          <p:cNvPr id="14" name="Group 14"/>
          <p:cNvGrpSpPr/>
          <p:nvPr/>
        </p:nvGrpSpPr>
        <p:grpSpPr>
          <a:xfrm>
            <a:off x="6009453" y="2921304"/>
            <a:ext cx="11059112" cy="6336996"/>
            <a:chOff x="0" y="0"/>
            <a:chExt cx="2912688" cy="1669003"/>
          </a:xfrm>
        </p:grpSpPr>
        <p:sp>
          <p:nvSpPr>
            <p:cNvPr id="15" name="Freeform 15"/>
            <p:cNvSpPr/>
            <p:nvPr/>
          </p:nvSpPr>
          <p:spPr>
            <a:xfrm>
              <a:off x="0" y="0"/>
              <a:ext cx="2912688" cy="1669003"/>
            </a:xfrm>
            <a:custGeom>
              <a:avLst/>
              <a:gdLst/>
              <a:ahLst/>
              <a:cxnLst/>
              <a:rect l="l" t="t" r="r" b="b"/>
              <a:pathLst>
                <a:path w="2912688" h="1669003">
                  <a:moveTo>
                    <a:pt x="18901" y="0"/>
                  </a:moveTo>
                  <a:lnTo>
                    <a:pt x="2893787" y="0"/>
                  </a:lnTo>
                  <a:cubicBezTo>
                    <a:pt x="2904226" y="0"/>
                    <a:pt x="2912688" y="8462"/>
                    <a:pt x="2912688" y="18901"/>
                  </a:cubicBezTo>
                  <a:lnTo>
                    <a:pt x="2912688" y="1650102"/>
                  </a:lnTo>
                  <a:cubicBezTo>
                    <a:pt x="2912688" y="1660541"/>
                    <a:pt x="2904226" y="1669003"/>
                    <a:pt x="2893787" y="1669003"/>
                  </a:cubicBezTo>
                  <a:lnTo>
                    <a:pt x="18901" y="1669003"/>
                  </a:lnTo>
                  <a:cubicBezTo>
                    <a:pt x="8462" y="1669003"/>
                    <a:pt x="0" y="1660541"/>
                    <a:pt x="0" y="1650102"/>
                  </a:cubicBezTo>
                  <a:lnTo>
                    <a:pt x="0" y="18901"/>
                  </a:lnTo>
                  <a:cubicBezTo>
                    <a:pt x="0" y="8462"/>
                    <a:pt x="8462" y="0"/>
                    <a:pt x="18901" y="0"/>
                  </a:cubicBezTo>
                  <a:close/>
                </a:path>
              </a:pathLst>
            </a:custGeom>
            <a:solidFill>
              <a:srgbClr val="F4F4F6"/>
            </a:solidFill>
          </p:spPr>
          <p:txBody>
            <a:bodyPr/>
            <a:lstStyle/>
            <a:p>
              <a:endParaRPr lang="fr-CA"/>
            </a:p>
          </p:txBody>
        </p:sp>
        <p:sp>
          <p:nvSpPr>
            <p:cNvPr id="16" name="TextBox 16"/>
            <p:cNvSpPr txBox="1"/>
            <p:nvPr/>
          </p:nvSpPr>
          <p:spPr>
            <a:xfrm>
              <a:off x="0" y="-85725"/>
              <a:ext cx="2912688" cy="1754728"/>
            </a:xfrm>
            <a:prstGeom prst="rect">
              <a:avLst/>
            </a:prstGeom>
          </p:spPr>
          <p:txBody>
            <a:bodyPr lIns="50800" tIns="50800" rIns="50800" bIns="50800" rtlCol="0" anchor="ctr"/>
            <a:lstStyle/>
            <a:p>
              <a:pPr algn="ctr">
                <a:lnSpc>
                  <a:spcPts val="3356"/>
                </a:lnSpc>
              </a:pPr>
              <a:endParaRPr/>
            </a:p>
          </p:txBody>
        </p:sp>
      </p:grpSp>
      <p:sp>
        <p:nvSpPr>
          <p:cNvPr id="17" name="TextBox 17"/>
          <p:cNvSpPr txBox="1"/>
          <p:nvPr/>
        </p:nvSpPr>
        <p:spPr>
          <a:xfrm>
            <a:off x="6174305" y="2902747"/>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Inscris tes éléments de réponse ici </a:t>
            </a:r>
          </a:p>
        </p:txBody>
      </p:sp>
      <p:sp>
        <p:nvSpPr>
          <p:cNvPr id="18" name="TextBox 18"/>
          <p:cNvSpPr txBox="1"/>
          <p:nvPr/>
        </p:nvSpPr>
        <p:spPr>
          <a:xfrm>
            <a:off x="6174305" y="2042720"/>
            <a:ext cx="7139583" cy="871020"/>
          </a:xfrm>
          <a:prstGeom prst="rect">
            <a:avLst/>
          </a:prstGeom>
        </p:spPr>
        <p:txBody>
          <a:bodyPr lIns="0" tIns="0" rIns="0" bIns="0" rtlCol="0" anchor="t">
            <a:spAutoFit/>
          </a:bodyPr>
          <a:lstStyle/>
          <a:p>
            <a:pPr algn="ctr">
              <a:lnSpc>
                <a:spcPts val="7116"/>
              </a:lnSpc>
              <a:spcBef>
                <a:spcPct val="0"/>
              </a:spcBef>
            </a:pPr>
            <a:r>
              <a:rPr lang="en-US" sz="5082">
                <a:solidFill>
                  <a:srgbClr val="000000"/>
                </a:solidFill>
                <a:latin typeface="Hangyaboly 1"/>
                <a:ea typeface="Hangyaboly 1"/>
                <a:cs typeface="Hangyaboly 1"/>
                <a:sym typeface="Hangyaboly 1"/>
              </a:rPr>
              <a:t>Explique tes choix visuels ici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597054" y="-10903438"/>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Retour réflexif</a:t>
            </a:r>
          </a:p>
        </p:txBody>
      </p:sp>
      <p:grpSp>
        <p:nvGrpSpPr>
          <p:cNvPr id="8" name="Group 8"/>
          <p:cNvGrpSpPr/>
          <p:nvPr/>
        </p:nvGrpSpPr>
        <p:grpSpPr>
          <a:xfrm>
            <a:off x="656309" y="2013628"/>
            <a:ext cx="16412257" cy="1628424"/>
            <a:chOff x="0" y="0"/>
            <a:chExt cx="4322570" cy="428885"/>
          </a:xfrm>
        </p:grpSpPr>
        <p:sp>
          <p:nvSpPr>
            <p:cNvPr id="9" name="Freeform 9"/>
            <p:cNvSpPr/>
            <p:nvPr/>
          </p:nvSpPr>
          <p:spPr>
            <a:xfrm>
              <a:off x="0" y="0"/>
              <a:ext cx="4322570" cy="428885"/>
            </a:xfrm>
            <a:custGeom>
              <a:avLst/>
              <a:gdLst/>
              <a:ahLst/>
              <a:cxnLst/>
              <a:rect l="l" t="t" r="r" b="b"/>
              <a:pathLst>
                <a:path w="4322570" h="428885">
                  <a:moveTo>
                    <a:pt x="12736" y="0"/>
                  </a:moveTo>
                  <a:lnTo>
                    <a:pt x="4309833" y="0"/>
                  </a:lnTo>
                  <a:cubicBezTo>
                    <a:pt x="4316868" y="0"/>
                    <a:pt x="4322570" y="5702"/>
                    <a:pt x="4322570" y="12736"/>
                  </a:cubicBezTo>
                  <a:lnTo>
                    <a:pt x="4322570" y="416149"/>
                  </a:lnTo>
                  <a:cubicBezTo>
                    <a:pt x="4322570" y="423183"/>
                    <a:pt x="4316868" y="428885"/>
                    <a:pt x="4309833" y="428885"/>
                  </a:cubicBezTo>
                  <a:lnTo>
                    <a:pt x="12736" y="428885"/>
                  </a:lnTo>
                  <a:cubicBezTo>
                    <a:pt x="9358" y="428885"/>
                    <a:pt x="6119" y="427543"/>
                    <a:pt x="3730" y="425155"/>
                  </a:cubicBezTo>
                  <a:cubicBezTo>
                    <a:pt x="1342" y="422766"/>
                    <a:pt x="0" y="419527"/>
                    <a:pt x="0" y="416149"/>
                  </a:cubicBezTo>
                  <a:lnTo>
                    <a:pt x="0" y="12736"/>
                  </a:lnTo>
                  <a:cubicBezTo>
                    <a:pt x="0" y="5702"/>
                    <a:pt x="5702" y="0"/>
                    <a:pt x="12736" y="0"/>
                  </a:cubicBezTo>
                  <a:close/>
                </a:path>
              </a:pathLst>
            </a:custGeom>
            <a:solidFill>
              <a:srgbClr val="F4F4F6"/>
            </a:solidFill>
          </p:spPr>
          <p:txBody>
            <a:bodyPr/>
            <a:lstStyle/>
            <a:p>
              <a:endParaRPr lang="fr-CA"/>
            </a:p>
          </p:txBody>
        </p:sp>
        <p:sp>
          <p:nvSpPr>
            <p:cNvPr id="10" name="TextBox 10"/>
            <p:cNvSpPr txBox="1"/>
            <p:nvPr/>
          </p:nvSpPr>
          <p:spPr>
            <a:xfrm>
              <a:off x="0" y="-85725"/>
              <a:ext cx="4322570" cy="514610"/>
            </a:xfrm>
            <a:prstGeom prst="rect">
              <a:avLst/>
            </a:prstGeom>
          </p:spPr>
          <p:txBody>
            <a:bodyPr lIns="50800" tIns="50800" rIns="50800" bIns="50800" rtlCol="0" anchor="ctr"/>
            <a:lstStyle/>
            <a:p>
              <a:pPr algn="ctr">
                <a:lnSpc>
                  <a:spcPts val="3356"/>
                </a:lnSpc>
              </a:pPr>
              <a:endParaRPr/>
            </a:p>
          </p:txBody>
        </p:sp>
      </p:grpSp>
      <p:sp>
        <p:nvSpPr>
          <p:cNvPr id="11" name="Freeform 11"/>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12" name="TextBox 12"/>
          <p:cNvSpPr txBox="1"/>
          <p:nvPr/>
        </p:nvSpPr>
        <p:spPr>
          <a:xfrm>
            <a:off x="900957" y="1995071"/>
            <a:ext cx="11942709"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Identifie une force dans ta réalisation finale</a:t>
            </a:r>
          </a:p>
        </p:txBody>
      </p:sp>
      <p:grpSp>
        <p:nvGrpSpPr>
          <p:cNvPr id="13" name="Group 13"/>
          <p:cNvGrpSpPr/>
          <p:nvPr/>
        </p:nvGrpSpPr>
        <p:grpSpPr>
          <a:xfrm>
            <a:off x="656309" y="3861127"/>
            <a:ext cx="16412257" cy="1628424"/>
            <a:chOff x="0" y="0"/>
            <a:chExt cx="4322570" cy="428885"/>
          </a:xfrm>
        </p:grpSpPr>
        <p:sp>
          <p:nvSpPr>
            <p:cNvPr id="14" name="Freeform 14"/>
            <p:cNvSpPr/>
            <p:nvPr/>
          </p:nvSpPr>
          <p:spPr>
            <a:xfrm>
              <a:off x="0" y="0"/>
              <a:ext cx="4322570" cy="428885"/>
            </a:xfrm>
            <a:custGeom>
              <a:avLst/>
              <a:gdLst/>
              <a:ahLst/>
              <a:cxnLst/>
              <a:rect l="l" t="t" r="r" b="b"/>
              <a:pathLst>
                <a:path w="4322570" h="428885">
                  <a:moveTo>
                    <a:pt x="12736" y="0"/>
                  </a:moveTo>
                  <a:lnTo>
                    <a:pt x="4309833" y="0"/>
                  </a:lnTo>
                  <a:cubicBezTo>
                    <a:pt x="4316868" y="0"/>
                    <a:pt x="4322570" y="5702"/>
                    <a:pt x="4322570" y="12736"/>
                  </a:cubicBezTo>
                  <a:lnTo>
                    <a:pt x="4322570" y="416149"/>
                  </a:lnTo>
                  <a:cubicBezTo>
                    <a:pt x="4322570" y="423183"/>
                    <a:pt x="4316868" y="428885"/>
                    <a:pt x="4309833" y="428885"/>
                  </a:cubicBezTo>
                  <a:lnTo>
                    <a:pt x="12736" y="428885"/>
                  </a:lnTo>
                  <a:cubicBezTo>
                    <a:pt x="9358" y="428885"/>
                    <a:pt x="6119" y="427543"/>
                    <a:pt x="3730" y="425155"/>
                  </a:cubicBezTo>
                  <a:cubicBezTo>
                    <a:pt x="1342" y="422766"/>
                    <a:pt x="0" y="419527"/>
                    <a:pt x="0" y="416149"/>
                  </a:cubicBezTo>
                  <a:lnTo>
                    <a:pt x="0" y="12736"/>
                  </a:lnTo>
                  <a:cubicBezTo>
                    <a:pt x="0" y="5702"/>
                    <a:pt x="5702" y="0"/>
                    <a:pt x="12736" y="0"/>
                  </a:cubicBezTo>
                  <a:close/>
                </a:path>
              </a:pathLst>
            </a:custGeom>
            <a:solidFill>
              <a:srgbClr val="F4F4F6"/>
            </a:solidFill>
          </p:spPr>
          <p:txBody>
            <a:bodyPr/>
            <a:lstStyle/>
            <a:p>
              <a:endParaRPr lang="fr-CA"/>
            </a:p>
          </p:txBody>
        </p:sp>
        <p:sp>
          <p:nvSpPr>
            <p:cNvPr id="15" name="TextBox 15"/>
            <p:cNvSpPr txBox="1"/>
            <p:nvPr/>
          </p:nvSpPr>
          <p:spPr>
            <a:xfrm>
              <a:off x="0" y="-85725"/>
              <a:ext cx="4322570" cy="514610"/>
            </a:xfrm>
            <a:prstGeom prst="rect">
              <a:avLst/>
            </a:prstGeom>
          </p:spPr>
          <p:txBody>
            <a:bodyPr lIns="50800" tIns="50800" rIns="50800" bIns="50800" rtlCol="0" anchor="ctr"/>
            <a:lstStyle/>
            <a:p>
              <a:pPr algn="ctr">
                <a:lnSpc>
                  <a:spcPts val="3356"/>
                </a:lnSpc>
              </a:pPr>
              <a:endParaRPr/>
            </a:p>
          </p:txBody>
        </p:sp>
      </p:grpSp>
      <p:sp>
        <p:nvSpPr>
          <p:cNvPr id="16" name="TextBox 16"/>
          <p:cNvSpPr txBox="1"/>
          <p:nvPr/>
        </p:nvSpPr>
        <p:spPr>
          <a:xfrm>
            <a:off x="900957" y="3842570"/>
            <a:ext cx="11942709"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Identifie un défi rencontré durant le projet</a:t>
            </a:r>
          </a:p>
        </p:txBody>
      </p:sp>
      <p:grpSp>
        <p:nvGrpSpPr>
          <p:cNvPr id="17" name="Group 17"/>
          <p:cNvGrpSpPr/>
          <p:nvPr/>
        </p:nvGrpSpPr>
        <p:grpSpPr>
          <a:xfrm>
            <a:off x="656309" y="5822926"/>
            <a:ext cx="16412257" cy="3784156"/>
            <a:chOff x="0" y="0"/>
            <a:chExt cx="4322570" cy="996650"/>
          </a:xfrm>
        </p:grpSpPr>
        <p:sp>
          <p:nvSpPr>
            <p:cNvPr id="18" name="Freeform 18"/>
            <p:cNvSpPr/>
            <p:nvPr/>
          </p:nvSpPr>
          <p:spPr>
            <a:xfrm>
              <a:off x="0" y="0"/>
              <a:ext cx="4322570" cy="996650"/>
            </a:xfrm>
            <a:custGeom>
              <a:avLst/>
              <a:gdLst/>
              <a:ahLst/>
              <a:cxnLst/>
              <a:rect l="l" t="t" r="r" b="b"/>
              <a:pathLst>
                <a:path w="4322570" h="996650">
                  <a:moveTo>
                    <a:pt x="12736" y="0"/>
                  </a:moveTo>
                  <a:lnTo>
                    <a:pt x="4309833" y="0"/>
                  </a:lnTo>
                  <a:cubicBezTo>
                    <a:pt x="4316868" y="0"/>
                    <a:pt x="4322570" y="5702"/>
                    <a:pt x="4322570" y="12736"/>
                  </a:cubicBezTo>
                  <a:lnTo>
                    <a:pt x="4322570" y="983914"/>
                  </a:lnTo>
                  <a:cubicBezTo>
                    <a:pt x="4322570" y="990948"/>
                    <a:pt x="4316868" y="996650"/>
                    <a:pt x="4309833" y="996650"/>
                  </a:cubicBezTo>
                  <a:lnTo>
                    <a:pt x="12736" y="996650"/>
                  </a:lnTo>
                  <a:cubicBezTo>
                    <a:pt x="5702" y="996650"/>
                    <a:pt x="0" y="990948"/>
                    <a:pt x="0" y="983914"/>
                  </a:cubicBezTo>
                  <a:lnTo>
                    <a:pt x="0" y="12736"/>
                  </a:lnTo>
                  <a:cubicBezTo>
                    <a:pt x="0" y="5702"/>
                    <a:pt x="5702" y="0"/>
                    <a:pt x="12736" y="0"/>
                  </a:cubicBezTo>
                  <a:close/>
                </a:path>
              </a:pathLst>
            </a:custGeom>
            <a:solidFill>
              <a:srgbClr val="F4F4F6"/>
            </a:solidFill>
          </p:spPr>
          <p:txBody>
            <a:bodyPr/>
            <a:lstStyle/>
            <a:p>
              <a:endParaRPr lang="fr-CA"/>
            </a:p>
          </p:txBody>
        </p:sp>
        <p:sp>
          <p:nvSpPr>
            <p:cNvPr id="19" name="TextBox 19"/>
            <p:cNvSpPr txBox="1"/>
            <p:nvPr/>
          </p:nvSpPr>
          <p:spPr>
            <a:xfrm>
              <a:off x="0" y="-85725"/>
              <a:ext cx="4322570" cy="1082375"/>
            </a:xfrm>
            <a:prstGeom prst="rect">
              <a:avLst/>
            </a:prstGeom>
          </p:spPr>
          <p:txBody>
            <a:bodyPr lIns="50800" tIns="50800" rIns="50800" bIns="50800" rtlCol="0" anchor="ctr"/>
            <a:lstStyle/>
            <a:p>
              <a:pPr algn="ctr">
                <a:lnSpc>
                  <a:spcPts val="3356"/>
                </a:lnSpc>
              </a:pPr>
              <a:endParaRPr/>
            </a:p>
          </p:txBody>
        </p:sp>
      </p:grpSp>
      <p:sp>
        <p:nvSpPr>
          <p:cNvPr id="20" name="TextBox 20"/>
          <p:cNvSpPr txBox="1"/>
          <p:nvPr/>
        </p:nvSpPr>
        <p:spPr>
          <a:xfrm>
            <a:off x="900957" y="5804369"/>
            <a:ext cx="11942709" cy="13322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Si tu pouvais changer quelque chose dans le projet ou dans le processus, que cela serait-il?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932573" y="3413979"/>
            <a:ext cx="14345359" cy="524509"/>
          </a:xfrm>
          <a:prstGeom prst="rect">
            <a:avLst/>
          </a:prstGeom>
        </p:spPr>
        <p:txBody>
          <a:bodyPr lIns="0" tIns="0" rIns="0" bIns="0" rtlCol="0" anchor="t">
            <a:spAutoFit/>
          </a:bodyPr>
          <a:lstStyle/>
          <a:p>
            <a:pPr algn="l">
              <a:lnSpc>
                <a:spcPts val="4480"/>
              </a:lnSpc>
              <a:spcBef>
                <a:spcPct val="0"/>
              </a:spcBef>
            </a:pPr>
            <a:r>
              <a:rPr lang="en-US" sz="2800">
                <a:solidFill>
                  <a:srgbClr val="000000"/>
                </a:solidFill>
                <a:latin typeface="Heebo"/>
                <a:ea typeface="Heebo"/>
                <a:cs typeface="Heebo"/>
                <a:sym typeface="Heebo"/>
              </a:rPr>
              <a:t>Afin de bénéficier d’une activité dynamique; il est suggéré d’imprimer</a:t>
            </a:r>
          </a:p>
        </p:txBody>
      </p:sp>
      <p:sp>
        <p:nvSpPr>
          <p:cNvPr id="8" name="TextBox 8"/>
          <p:cNvSpPr txBox="1"/>
          <p:nvPr/>
        </p:nvSpPr>
        <p:spPr>
          <a:xfrm>
            <a:off x="11359014" y="4852633"/>
            <a:ext cx="4869335" cy="2772409"/>
          </a:xfrm>
          <a:prstGeom prst="rect">
            <a:avLst/>
          </a:prstGeom>
        </p:spPr>
        <p:txBody>
          <a:bodyPr lIns="0" tIns="0" rIns="0" bIns="0" rtlCol="0" anchor="t">
            <a:spAutoFit/>
          </a:bodyPr>
          <a:lstStyle/>
          <a:p>
            <a:pPr algn="l">
              <a:lnSpc>
                <a:spcPts val="4480"/>
              </a:lnSpc>
              <a:spcBef>
                <a:spcPct val="0"/>
              </a:spcBef>
            </a:pPr>
            <a:r>
              <a:rPr lang="en-US" sz="2800">
                <a:solidFill>
                  <a:srgbClr val="000000"/>
                </a:solidFill>
                <a:latin typeface="Heebo"/>
                <a:ea typeface="Heebo"/>
                <a:cs typeface="Heebo"/>
                <a:sym typeface="Heebo"/>
              </a:rPr>
              <a:t>Les élèves pourront circuler et regarder les travaux afin de voir les différentes réalisations finales.</a:t>
            </a:r>
          </a:p>
          <a:p>
            <a:pPr algn="l">
              <a:lnSpc>
                <a:spcPts val="4480"/>
              </a:lnSpc>
              <a:spcBef>
                <a:spcPct val="0"/>
              </a:spcBef>
            </a:pPr>
            <a:endParaRPr lang="en-US" sz="2800">
              <a:solidFill>
                <a:srgbClr val="000000"/>
              </a:solidFill>
              <a:latin typeface="Heebo"/>
              <a:ea typeface="Heebo"/>
              <a:cs typeface="Heebo"/>
              <a:sym typeface="Heebo"/>
            </a:endParaRPr>
          </a:p>
        </p:txBody>
      </p:sp>
      <p:sp>
        <p:nvSpPr>
          <p:cNvPr id="9" name="Freeform 9"/>
          <p:cNvSpPr/>
          <p:nvPr/>
        </p:nvSpPr>
        <p:spPr>
          <a:xfrm rot="-3362219" flipH="1">
            <a:off x="10871190" y="4275886"/>
            <a:ext cx="1366624" cy="386071"/>
          </a:xfrm>
          <a:custGeom>
            <a:avLst/>
            <a:gdLst/>
            <a:ahLst/>
            <a:cxnLst/>
            <a:rect l="l" t="t" r="r" b="b"/>
            <a:pathLst>
              <a:path w="1366624" h="386071">
                <a:moveTo>
                  <a:pt x="1366623" y="0"/>
                </a:moveTo>
                <a:lnTo>
                  <a:pt x="0" y="0"/>
                </a:lnTo>
                <a:lnTo>
                  <a:pt x="0" y="386071"/>
                </a:lnTo>
                <a:lnTo>
                  <a:pt x="1366623" y="386071"/>
                </a:lnTo>
                <a:lnTo>
                  <a:pt x="1366623"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10" name="Freeform 10"/>
          <p:cNvSpPr/>
          <p:nvPr/>
        </p:nvSpPr>
        <p:spPr>
          <a:xfrm>
            <a:off x="685622" y="4138513"/>
            <a:ext cx="10327039" cy="5718598"/>
          </a:xfrm>
          <a:custGeom>
            <a:avLst/>
            <a:gdLst/>
            <a:ahLst/>
            <a:cxnLst/>
            <a:rect l="l" t="t" r="r" b="b"/>
            <a:pathLst>
              <a:path w="10327039" h="5718598">
                <a:moveTo>
                  <a:pt x="0" y="0"/>
                </a:moveTo>
                <a:lnTo>
                  <a:pt x="10327039" y="0"/>
                </a:lnTo>
                <a:lnTo>
                  <a:pt x="10327039" y="5718597"/>
                </a:lnTo>
                <a:lnTo>
                  <a:pt x="0" y="5718597"/>
                </a:lnTo>
                <a:lnTo>
                  <a:pt x="0" y="0"/>
                </a:lnTo>
                <a:close/>
              </a:path>
            </a:pathLst>
          </a:custGeom>
          <a:blipFill>
            <a:blip r:embed="rId5"/>
            <a:stretch>
              <a:fillRect/>
            </a:stretch>
          </a:blipFill>
          <a:ln w="19050" cap="rnd">
            <a:solidFill>
              <a:srgbClr val="000000"/>
            </a:solidFill>
            <a:prstDash val="solid"/>
            <a:round/>
          </a:ln>
        </p:spPr>
        <p:txBody>
          <a:bodyPr/>
          <a:lstStyle/>
          <a:p>
            <a:endParaRPr lang="fr-CA"/>
          </a:p>
        </p:txBody>
      </p:sp>
      <p:sp>
        <p:nvSpPr>
          <p:cNvPr id="11" name="TextBox 11"/>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Propositions de procédure</a:t>
            </a:r>
          </a:p>
        </p:txBody>
      </p:sp>
      <p:sp>
        <p:nvSpPr>
          <p:cNvPr id="12" name="TextBox 12"/>
          <p:cNvSpPr txBox="1"/>
          <p:nvPr/>
        </p:nvSpPr>
        <p:spPr>
          <a:xfrm>
            <a:off x="932573" y="2143182"/>
            <a:ext cx="17355427" cy="1171576"/>
          </a:xfrm>
          <a:prstGeom prst="rect">
            <a:avLst/>
          </a:prstGeom>
        </p:spPr>
        <p:txBody>
          <a:bodyPr lIns="0" tIns="0" rIns="0" bIns="0" rtlCol="0" anchor="t">
            <a:spAutoFit/>
          </a:bodyPr>
          <a:lstStyle/>
          <a:p>
            <a:pPr algn="l">
              <a:lnSpc>
                <a:spcPts val="8550"/>
              </a:lnSpc>
            </a:pPr>
            <a:r>
              <a:rPr lang="en-US" sz="9500">
                <a:solidFill>
                  <a:srgbClr val="202D36"/>
                </a:solidFill>
                <a:latin typeface="Hangyaboly 1"/>
                <a:ea typeface="Hangyaboly 1"/>
                <a:cs typeface="Hangyaboly 1"/>
                <a:sym typeface="Hangyaboly 1"/>
              </a:rPr>
              <a:t>Appréciation d’un travail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597054" y="-10903438"/>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Appréciation d’un travail #1</a:t>
            </a:r>
          </a:p>
        </p:txBody>
      </p:sp>
      <p:grpSp>
        <p:nvGrpSpPr>
          <p:cNvPr id="8" name="Group 8"/>
          <p:cNvGrpSpPr/>
          <p:nvPr/>
        </p:nvGrpSpPr>
        <p:grpSpPr>
          <a:xfrm>
            <a:off x="560399" y="2674353"/>
            <a:ext cx="3671858" cy="3470737"/>
            <a:chOff x="0" y="0"/>
            <a:chExt cx="967074" cy="914104"/>
          </a:xfrm>
        </p:grpSpPr>
        <p:sp>
          <p:nvSpPr>
            <p:cNvPr id="9" name="Freeform 9"/>
            <p:cNvSpPr/>
            <p:nvPr/>
          </p:nvSpPr>
          <p:spPr>
            <a:xfrm>
              <a:off x="0" y="0"/>
              <a:ext cx="967074" cy="914104"/>
            </a:xfrm>
            <a:custGeom>
              <a:avLst/>
              <a:gdLst/>
              <a:ahLst/>
              <a:cxnLst/>
              <a:rect l="l" t="t" r="r" b="b"/>
              <a:pathLst>
                <a:path w="967074" h="914104">
                  <a:moveTo>
                    <a:pt x="56928" y="0"/>
                  </a:moveTo>
                  <a:lnTo>
                    <a:pt x="910146" y="0"/>
                  </a:lnTo>
                  <a:cubicBezTo>
                    <a:pt x="941586" y="0"/>
                    <a:pt x="967074" y="25488"/>
                    <a:pt x="967074" y="56928"/>
                  </a:cubicBezTo>
                  <a:lnTo>
                    <a:pt x="967074" y="857175"/>
                  </a:lnTo>
                  <a:cubicBezTo>
                    <a:pt x="967074" y="888616"/>
                    <a:pt x="941586" y="914104"/>
                    <a:pt x="910146" y="914104"/>
                  </a:cubicBezTo>
                  <a:lnTo>
                    <a:pt x="56928" y="914104"/>
                  </a:lnTo>
                  <a:cubicBezTo>
                    <a:pt x="41830" y="914104"/>
                    <a:pt x="27350" y="908106"/>
                    <a:pt x="16674" y="897430"/>
                  </a:cubicBezTo>
                  <a:cubicBezTo>
                    <a:pt x="5998" y="886754"/>
                    <a:pt x="0" y="872274"/>
                    <a:pt x="0" y="857175"/>
                  </a:cubicBezTo>
                  <a:lnTo>
                    <a:pt x="0" y="56928"/>
                  </a:lnTo>
                  <a:cubicBezTo>
                    <a:pt x="0" y="25488"/>
                    <a:pt x="25488" y="0"/>
                    <a:pt x="56928" y="0"/>
                  </a:cubicBezTo>
                  <a:close/>
                </a:path>
              </a:pathLst>
            </a:custGeom>
            <a:solidFill>
              <a:srgbClr val="F4F4F6"/>
            </a:solidFill>
          </p:spPr>
          <p:txBody>
            <a:bodyPr/>
            <a:lstStyle/>
            <a:p>
              <a:endParaRPr lang="fr-CA"/>
            </a:p>
          </p:txBody>
        </p:sp>
        <p:sp>
          <p:nvSpPr>
            <p:cNvPr id="10" name="TextBox 10"/>
            <p:cNvSpPr txBox="1"/>
            <p:nvPr/>
          </p:nvSpPr>
          <p:spPr>
            <a:xfrm>
              <a:off x="0" y="-85725"/>
              <a:ext cx="967074" cy="999829"/>
            </a:xfrm>
            <a:prstGeom prst="rect">
              <a:avLst/>
            </a:prstGeom>
          </p:spPr>
          <p:txBody>
            <a:bodyPr lIns="50800" tIns="50800" rIns="50800" bIns="50800" rtlCol="0" anchor="ctr"/>
            <a:lstStyle/>
            <a:p>
              <a:pPr algn="ctr">
                <a:lnSpc>
                  <a:spcPts val="3356"/>
                </a:lnSpc>
              </a:pPr>
              <a:endParaRPr/>
            </a:p>
          </p:txBody>
        </p:sp>
      </p:grpSp>
      <p:sp>
        <p:nvSpPr>
          <p:cNvPr id="11" name="TextBox 11"/>
          <p:cNvSpPr txBox="1"/>
          <p:nvPr/>
        </p:nvSpPr>
        <p:spPr>
          <a:xfrm>
            <a:off x="680329" y="2663361"/>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photo</a:t>
            </a:r>
          </a:p>
        </p:txBody>
      </p:sp>
      <p:sp>
        <p:nvSpPr>
          <p:cNvPr id="12" name="TextBox 12"/>
          <p:cNvSpPr txBox="1"/>
          <p:nvPr/>
        </p:nvSpPr>
        <p:spPr>
          <a:xfrm>
            <a:off x="680396" y="1731481"/>
            <a:ext cx="2915047" cy="870953"/>
          </a:xfrm>
          <a:prstGeom prst="rect">
            <a:avLst/>
          </a:prstGeom>
        </p:spPr>
        <p:txBody>
          <a:bodyPr lIns="0" tIns="0" rIns="0" bIns="0" rtlCol="0" anchor="t">
            <a:spAutoFit/>
          </a:bodyPr>
          <a:lstStyle/>
          <a:p>
            <a:pPr algn="ctr">
              <a:lnSpc>
                <a:spcPts val="7116"/>
              </a:lnSpc>
              <a:spcBef>
                <a:spcPct val="0"/>
              </a:spcBef>
            </a:pPr>
            <a:r>
              <a:rPr lang="en-US" sz="5082">
                <a:solidFill>
                  <a:srgbClr val="000000"/>
                </a:solidFill>
                <a:latin typeface="Hangyaboly 1"/>
                <a:ea typeface="Hangyaboly 1"/>
                <a:cs typeface="Hangyaboly 1"/>
                <a:sym typeface="Hangyaboly 1"/>
              </a:rPr>
              <a:t>Projet choisi</a:t>
            </a:r>
          </a:p>
        </p:txBody>
      </p:sp>
      <p:grpSp>
        <p:nvGrpSpPr>
          <p:cNvPr id="13" name="Group 13"/>
          <p:cNvGrpSpPr/>
          <p:nvPr/>
        </p:nvGrpSpPr>
        <p:grpSpPr>
          <a:xfrm>
            <a:off x="4365410" y="1915674"/>
            <a:ext cx="12703155" cy="2006623"/>
            <a:chOff x="0" y="0"/>
            <a:chExt cx="3345687" cy="528493"/>
          </a:xfrm>
        </p:grpSpPr>
        <p:sp>
          <p:nvSpPr>
            <p:cNvPr id="14" name="Freeform 14"/>
            <p:cNvSpPr/>
            <p:nvPr/>
          </p:nvSpPr>
          <p:spPr>
            <a:xfrm>
              <a:off x="0" y="0"/>
              <a:ext cx="3345687" cy="528493"/>
            </a:xfrm>
            <a:custGeom>
              <a:avLst/>
              <a:gdLst/>
              <a:ahLst/>
              <a:cxnLst/>
              <a:rect l="l" t="t" r="r" b="b"/>
              <a:pathLst>
                <a:path w="3345687" h="528493">
                  <a:moveTo>
                    <a:pt x="16455" y="0"/>
                  </a:moveTo>
                  <a:lnTo>
                    <a:pt x="3329232" y="0"/>
                  </a:lnTo>
                  <a:cubicBezTo>
                    <a:pt x="3338319" y="0"/>
                    <a:pt x="3345687" y="7367"/>
                    <a:pt x="3345687" y="16455"/>
                  </a:cubicBezTo>
                  <a:lnTo>
                    <a:pt x="3345687" y="512038"/>
                  </a:lnTo>
                  <a:cubicBezTo>
                    <a:pt x="3345687" y="521126"/>
                    <a:pt x="3338319" y="528493"/>
                    <a:pt x="3329232" y="528493"/>
                  </a:cubicBezTo>
                  <a:lnTo>
                    <a:pt x="16455" y="528493"/>
                  </a:lnTo>
                  <a:cubicBezTo>
                    <a:pt x="7367" y="528493"/>
                    <a:pt x="0" y="521126"/>
                    <a:pt x="0" y="512038"/>
                  </a:cubicBezTo>
                  <a:lnTo>
                    <a:pt x="0" y="16455"/>
                  </a:lnTo>
                  <a:cubicBezTo>
                    <a:pt x="0" y="7367"/>
                    <a:pt x="7367" y="0"/>
                    <a:pt x="16455" y="0"/>
                  </a:cubicBezTo>
                  <a:close/>
                </a:path>
              </a:pathLst>
            </a:custGeom>
            <a:solidFill>
              <a:srgbClr val="F4F4F6"/>
            </a:solidFill>
          </p:spPr>
          <p:txBody>
            <a:bodyPr/>
            <a:lstStyle/>
            <a:p>
              <a:endParaRPr lang="fr-CA"/>
            </a:p>
          </p:txBody>
        </p:sp>
        <p:sp>
          <p:nvSpPr>
            <p:cNvPr id="15" name="TextBox 15"/>
            <p:cNvSpPr txBox="1"/>
            <p:nvPr/>
          </p:nvSpPr>
          <p:spPr>
            <a:xfrm>
              <a:off x="0" y="-85725"/>
              <a:ext cx="3345687" cy="614218"/>
            </a:xfrm>
            <a:prstGeom prst="rect">
              <a:avLst/>
            </a:prstGeom>
          </p:spPr>
          <p:txBody>
            <a:bodyPr lIns="50800" tIns="50800" rIns="50800" bIns="50800" rtlCol="0" anchor="ctr"/>
            <a:lstStyle/>
            <a:p>
              <a:pPr algn="ctr">
                <a:lnSpc>
                  <a:spcPts val="3356"/>
                </a:lnSpc>
              </a:pPr>
              <a:endParaRPr/>
            </a:p>
          </p:txBody>
        </p:sp>
      </p:grpSp>
      <p:sp>
        <p:nvSpPr>
          <p:cNvPr id="16" name="Freeform 16"/>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17" name="TextBox 17"/>
          <p:cNvSpPr txBox="1"/>
          <p:nvPr/>
        </p:nvSpPr>
        <p:spPr>
          <a:xfrm>
            <a:off x="4530262" y="1935217"/>
            <a:ext cx="11923921" cy="473074"/>
          </a:xfrm>
          <a:prstGeom prst="rect">
            <a:avLst/>
          </a:prstGeom>
        </p:spPr>
        <p:txBody>
          <a:bodyPr lIns="0" tIns="0" rIns="0" bIns="0" rtlCol="0" anchor="t">
            <a:spAutoFit/>
          </a:bodyPr>
          <a:lstStyle/>
          <a:p>
            <a:pPr algn="l">
              <a:lnSpc>
                <a:spcPts val="4000"/>
              </a:lnSpc>
              <a:spcBef>
                <a:spcPct val="0"/>
              </a:spcBef>
            </a:pPr>
            <a:r>
              <a:rPr lang="en-US" sz="2500">
                <a:solidFill>
                  <a:srgbClr val="000000"/>
                </a:solidFill>
                <a:latin typeface="Heebo"/>
                <a:ea typeface="Heebo"/>
                <a:cs typeface="Heebo"/>
                <a:sym typeface="Heebo"/>
              </a:rPr>
              <a:t>Nomme les éléments présents dans la création</a:t>
            </a:r>
          </a:p>
        </p:txBody>
      </p:sp>
      <p:grpSp>
        <p:nvGrpSpPr>
          <p:cNvPr id="18" name="Group 18"/>
          <p:cNvGrpSpPr/>
          <p:nvPr/>
        </p:nvGrpSpPr>
        <p:grpSpPr>
          <a:xfrm>
            <a:off x="4365410" y="4179472"/>
            <a:ext cx="12703155" cy="2006623"/>
            <a:chOff x="0" y="0"/>
            <a:chExt cx="3345687" cy="528493"/>
          </a:xfrm>
        </p:grpSpPr>
        <p:sp>
          <p:nvSpPr>
            <p:cNvPr id="19" name="Freeform 19"/>
            <p:cNvSpPr/>
            <p:nvPr/>
          </p:nvSpPr>
          <p:spPr>
            <a:xfrm>
              <a:off x="0" y="0"/>
              <a:ext cx="3345687" cy="528493"/>
            </a:xfrm>
            <a:custGeom>
              <a:avLst/>
              <a:gdLst/>
              <a:ahLst/>
              <a:cxnLst/>
              <a:rect l="l" t="t" r="r" b="b"/>
              <a:pathLst>
                <a:path w="3345687" h="528493">
                  <a:moveTo>
                    <a:pt x="16455" y="0"/>
                  </a:moveTo>
                  <a:lnTo>
                    <a:pt x="3329232" y="0"/>
                  </a:lnTo>
                  <a:cubicBezTo>
                    <a:pt x="3338319" y="0"/>
                    <a:pt x="3345687" y="7367"/>
                    <a:pt x="3345687" y="16455"/>
                  </a:cubicBezTo>
                  <a:lnTo>
                    <a:pt x="3345687" y="512038"/>
                  </a:lnTo>
                  <a:cubicBezTo>
                    <a:pt x="3345687" y="521126"/>
                    <a:pt x="3338319" y="528493"/>
                    <a:pt x="3329232" y="528493"/>
                  </a:cubicBezTo>
                  <a:lnTo>
                    <a:pt x="16455" y="528493"/>
                  </a:lnTo>
                  <a:cubicBezTo>
                    <a:pt x="7367" y="528493"/>
                    <a:pt x="0" y="521126"/>
                    <a:pt x="0" y="512038"/>
                  </a:cubicBezTo>
                  <a:lnTo>
                    <a:pt x="0" y="16455"/>
                  </a:lnTo>
                  <a:cubicBezTo>
                    <a:pt x="0" y="7367"/>
                    <a:pt x="7367" y="0"/>
                    <a:pt x="16455" y="0"/>
                  </a:cubicBezTo>
                  <a:close/>
                </a:path>
              </a:pathLst>
            </a:custGeom>
            <a:solidFill>
              <a:srgbClr val="F4F4F6"/>
            </a:solidFill>
          </p:spPr>
          <p:txBody>
            <a:bodyPr/>
            <a:lstStyle/>
            <a:p>
              <a:endParaRPr lang="fr-CA"/>
            </a:p>
          </p:txBody>
        </p:sp>
        <p:sp>
          <p:nvSpPr>
            <p:cNvPr id="20" name="TextBox 20"/>
            <p:cNvSpPr txBox="1"/>
            <p:nvPr/>
          </p:nvSpPr>
          <p:spPr>
            <a:xfrm>
              <a:off x="0" y="-85725"/>
              <a:ext cx="3345687" cy="614218"/>
            </a:xfrm>
            <a:prstGeom prst="rect">
              <a:avLst/>
            </a:prstGeom>
          </p:spPr>
          <p:txBody>
            <a:bodyPr lIns="50800" tIns="50800" rIns="50800" bIns="50800" rtlCol="0" anchor="ctr"/>
            <a:lstStyle/>
            <a:p>
              <a:pPr algn="ctr">
                <a:lnSpc>
                  <a:spcPts val="3356"/>
                </a:lnSpc>
              </a:pPr>
              <a:endParaRPr/>
            </a:p>
          </p:txBody>
        </p:sp>
      </p:grpSp>
      <p:sp>
        <p:nvSpPr>
          <p:cNvPr id="21" name="TextBox 21"/>
          <p:cNvSpPr txBox="1"/>
          <p:nvPr/>
        </p:nvSpPr>
        <p:spPr>
          <a:xfrm>
            <a:off x="4530262" y="4199014"/>
            <a:ext cx="12175274" cy="473074"/>
          </a:xfrm>
          <a:prstGeom prst="rect">
            <a:avLst/>
          </a:prstGeom>
        </p:spPr>
        <p:txBody>
          <a:bodyPr lIns="0" tIns="0" rIns="0" bIns="0" rtlCol="0" anchor="t">
            <a:spAutoFit/>
          </a:bodyPr>
          <a:lstStyle/>
          <a:p>
            <a:pPr algn="l">
              <a:lnSpc>
                <a:spcPts val="4000"/>
              </a:lnSpc>
              <a:spcBef>
                <a:spcPct val="0"/>
              </a:spcBef>
            </a:pPr>
            <a:r>
              <a:rPr lang="en-US" sz="2500">
                <a:solidFill>
                  <a:srgbClr val="000000"/>
                </a:solidFill>
                <a:latin typeface="Heebo"/>
                <a:ea typeface="Heebo"/>
                <a:cs typeface="Heebo"/>
                <a:sym typeface="Heebo"/>
              </a:rPr>
              <a:t>Détaille la signification des différents éléments relevés</a:t>
            </a:r>
          </a:p>
        </p:txBody>
      </p:sp>
      <p:grpSp>
        <p:nvGrpSpPr>
          <p:cNvPr id="22" name="Group 22"/>
          <p:cNvGrpSpPr/>
          <p:nvPr/>
        </p:nvGrpSpPr>
        <p:grpSpPr>
          <a:xfrm>
            <a:off x="560399" y="6319444"/>
            <a:ext cx="16508166" cy="3255752"/>
            <a:chOff x="0" y="0"/>
            <a:chExt cx="4347830" cy="857482"/>
          </a:xfrm>
        </p:grpSpPr>
        <p:sp>
          <p:nvSpPr>
            <p:cNvPr id="23" name="Freeform 23"/>
            <p:cNvSpPr/>
            <p:nvPr/>
          </p:nvSpPr>
          <p:spPr>
            <a:xfrm>
              <a:off x="0" y="0"/>
              <a:ext cx="4347830" cy="857482"/>
            </a:xfrm>
            <a:custGeom>
              <a:avLst/>
              <a:gdLst/>
              <a:ahLst/>
              <a:cxnLst/>
              <a:rect l="l" t="t" r="r" b="b"/>
              <a:pathLst>
                <a:path w="4347830" h="857482">
                  <a:moveTo>
                    <a:pt x="12662" y="0"/>
                  </a:moveTo>
                  <a:lnTo>
                    <a:pt x="4335168" y="0"/>
                  </a:lnTo>
                  <a:cubicBezTo>
                    <a:pt x="4338526" y="0"/>
                    <a:pt x="4341747" y="1334"/>
                    <a:pt x="4344121" y="3709"/>
                  </a:cubicBezTo>
                  <a:cubicBezTo>
                    <a:pt x="4346496" y="6083"/>
                    <a:pt x="4347830" y="9304"/>
                    <a:pt x="4347830" y="12662"/>
                  </a:cubicBezTo>
                  <a:lnTo>
                    <a:pt x="4347830" y="844820"/>
                  </a:lnTo>
                  <a:cubicBezTo>
                    <a:pt x="4347830" y="848178"/>
                    <a:pt x="4346496" y="851399"/>
                    <a:pt x="4344121" y="853773"/>
                  </a:cubicBezTo>
                  <a:cubicBezTo>
                    <a:pt x="4341747" y="856148"/>
                    <a:pt x="4338526" y="857482"/>
                    <a:pt x="4335168" y="857482"/>
                  </a:cubicBezTo>
                  <a:lnTo>
                    <a:pt x="12662" y="857482"/>
                  </a:lnTo>
                  <a:cubicBezTo>
                    <a:pt x="9304" y="857482"/>
                    <a:pt x="6083" y="856148"/>
                    <a:pt x="3709" y="853773"/>
                  </a:cubicBezTo>
                  <a:cubicBezTo>
                    <a:pt x="1334" y="851399"/>
                    <a:pt x="0" y="848178"/>
                    <a:pt x="0" y="844820"/>
                  </a:cubicBezTo>
                  <a:lnTo>
                    <a:pt x="0" y="12662"/>
                  </a:lnTo>
                  <a:cubicBezTo>
                    <a:pt x="0" y="9304"/>
                    <a:pt x="1334" y="6083"/>
                    <a:pt x="3709" y="3709"/>
                  </a:cubicBezTo>
                  <a:cubicBezTo>
                    <a:pt x="6083" y="1334"/>
                    <a:pt x="9304" y="0"/>
                    <a:pt x="12662" y="0"/>
                  </a:cubicBezTo>
                  <a:close/>
                </a:path>
              </a:pathLst>
            </a:custGeom>
            <a:solidFill>
              <a:srgbClr val="F4F4F6"/>
            </a:solidFill>
          </p:spPr>
          <p:txBody>
            <a:bodyPr/>
            <a:lstStyle/>
            <a:p>
              <a:endParaRPr lang="fr-CA"/>
            </a:p>
          </p:txBody>
        </p:sp>
        <p:sp>
          <p:nvSpPr>
            <p:cNvPr id="24" name="TextBox 24"/>
            <p:cNvSpPr txBox="1"/>
            <p:nvPr/>
          </p:nvSpPr>
          <p:spPr>
            <a:xfrm>
              <a:off x="0" y="-85725"/>
              <a:ext cx="4347830" cy="943207"/>
            </a:xfrm>
            <a:prstGeom prst="rect">
              <a:avLst/>
            </a:prstGeom>
          </p:spPr>
          <p:txBody>
            <a:bodyPr lIns="50800" tIns="50800" rIns="50800" bIns="50800" rtlCol="0" anchor="ctr"/>
            <a:lstStyle/>
            <a:p>
              <a:pPr algn="ctr">
                <a:lnSpc>
                  <a:spcPts val="3356"/>
                </a:lnSpc>
              </a:pPr>
              <a:endParaRPr/>
            </a:p>
          </p:txBody>
        </p:sp>
      </p:grpSp>
      <p:sp>
        <p:nvSpPr>
          <p:cNvPr id="25" name="TextBox 25"/>
          <p:cNvSpPr txBox="1"/>
          <p:nvPr/>
        </p:nvSpPr>
        <p:spPr>
          <a:xfrm>
            <a:off x="725251" y="6338987"/>
            <a:ext cx="16178654" cy="473074"/>
          </a:xfrm>
          <a:prstGeom prst="rect">
            <a:avLst/>
          </a:prstGeom>
        </p:spPr>
        <p:txBody>
          <a:bodyPr lIns="0" tIns="0" rIns="0" bIns="0" rtlCol="0" anchor="t">
            <a:spAutoFit/>
          </a:bodyPr>
          <a:lstStyle/>
          <a:p>
            <a:pPr algn="l">
              <a:lnSpc>
                <a:spcPts val="4000"/>
              </a:lnSpc>
              <a:spcBef>
                <a:spcPct val="0"/>
              </a:spcBef>
            </a:pPr>
            <a:r>
              <a:rPr lang="en-US" sz="2500">
                <a:solidFill>
                  <a:srgbClr val="000000"/>
                </a:solidFill>
                <a:latin typeface="Heebo"/>
                <a:ea typeface="Heebo"/>
                <a:cs typeface="Heebo"/>
                <a:sym typeface="Heebo"/>
              </a:rPr>
              <a:t>Explique, selon les éléments relevés et identifiés, les valeurs, la personnalité et le public cible véhiculés par le logo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6E5F1"/>
        </a:solidFill>
        <a:effectLst/>
      </p:bgPr>
    </p:bg>
    <p:spTree>
      <p:nvGrpSpPr>
        <p:cNvPr id="1" name=""/>
        <p:cNvGrpSpPr/>
        <p:nvPr/>
      </p:nvGrpSpPr>
      <p:grpSpPr>
        <a:xfrm>
          <a:off x="0" y="0"/>
          <a:ext cx="0" cy="0"/>
          <a:chOff x="0" y="0"/>
          <a:chExt cx="0" cy="0"/>
        </a:xfrm>
      </p:grpSpPr>
      <p:grpSp>
        <p:nvGrpSpPr>
          <p:cNvPr id="2" name="Group 2"/>
          <p:cNvGrpSpPr/>
          <p:nvPr/>
        </p:nvGrpSpPr>
        <p:grpSpPr>
          <a:xfrm>
            <a:off x="-597054" y="-10903438"/>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1275769" y="376155"/>
            <a:ext cx="13293729" cy="1171576"/>
          </a:xfrm>
          <a:prstGeom prst="rect">
            <a:avLst/>
          </a:prstGeom>
        </p:spPr>
        <p:txBody>
          <a:bodyPr lIns="0" tIns="0" rIns="0" bIns="0" rtlCol="0" anchor="t">
            <a:spAutoFit/>
          </a:bodyPr>
          <a:lstStyle/>
          <a:p>
            <a:pPr algn="l">
              <a:lnSpc>
                <a:spcPts val="8550"/>
              </a:lnSpc>
            </a:pPr>
            <a:r>
              <a:rPr lang="en-US" sz="9500">
                <a:solidFill>
                  <a:srgbClr val="F4F4F6"/>
                </a:solidFill>
                <a:latin typeface="Hangyaboly 1"/>
                <a:ea typeface="Hangyaboly 1"/>
                <a:cs typeface="Hangyaboly 1"/>
                <a:sym typeface="Hangyaboly 1"/>
              </a:rPr>
              <a:t>Appréciation d’un travail #2</a:t>
            </a:r>
          </a:p>
        </p:txBody>
      </p:sp>
      <p:grpSp>
        <p:nvGrpSpPr>
          <p:cNvPr id="8" name="Group 8"/>
          <p:cNvGrpSpPr/>
          <p:nvPr/>
        </p:nvGrpSpPr>
        <p:grpSpPr>
          <a:xfrm>
            <a:off x="560399" y="2674353"/>
            <a:ext cx="3671858" cy="3470737"/>
            <a:chOff x="0" y="0"/>
            <a:chExt cx="967074" cy="914104"/>
          </a:xfrm>
        </p:grpSpPr>
        <p:sp>
          <p:nvSpPr>
            <p:cNvPr id="9" name="Freeform 9"/>
            <p:cNvSpPr/>
            <p:nvPr/>
          </p:nvSpPr>
          <p:spPr>
            <a:xfrm>
              <a:off x="0" y="0"/>
              <a:ext cx="967074" cy="914104"/>
            </a:xfrm>
            <a:custGeom>
              <a:avLst/>
              <a:gdLst/>
              <a:ahLst/>
              <a:cxnLst/>
              <a:rect l="l" t="t" r="r" b="b"/>
              <a:pathLst>
                <a:path w="967074" h="914104">
                  <a:moveTo>
                    <a:pt x="56928" y="0"/>
                  </a:moveTo>
                  <a:lnTo>
                    <a:pt x="910146" y="0"/>
                  </a:lnTo>
                  <a:cubicBezTo>
                    <a:pt x="941586" y="0"/>
                    <a:pt x="967074" y="25488"/>
                    <a:pt x="967074" y="56928"/>
                  </a:cubicBezTo>
                  <a:lnTo>
                    <a:pt x="967074" y="857175"/>
                  </a:lnTo>
                  <a:cubicBezTo>
                    <a:pt x="967074" y="888616"/>
                    <a:pt x="941586" y="914104"/>
                    <a:pt x="910146" y="914104"/>
                  </a:cubicBezTo>
                  <a:lnTo>
                    <a:pt x="56928" y="914104"/>
                  </a:lnTo>
                  <a:cubicBezTo>
                    <a:pt x="41830" y="914104"/>
                    <a:pt x="27350" y="908106"/>
                    <a:pt x="16674" y="897430"/>
                  </a:cubicBezTo>
                  <a:cubicBezTo>
                    <a:pt x="5998" y="886754"/>
                    <a:pt x="0" y="872274"/>
                    <a:pt x="0" y="857175"/>
                  </a:cubicBezTo>
                  <a:lnTo>
                    <a:pt x="0" y="56928"/>
                  </a:lnTo>
                  <a:cubicBezTo>
                    <a:pt x="0" y="25488"/>
                    <a:pt x="25488" y="0"/>
                    <a:pt x="56928" y="0"/>
                  </a:cubicBezTo>
                  <a:close/>
                </a:path>
              </a:pathLst>
            </a:custGeom>
            <a:solidFill>
              <a:srgbClr val="F4F4F6"/>
            </a:solidFill>
          </p:spPr>
          <p:txBody>
            <a:bodyPr/>
            <a:lstStyle/>
            <a:p>
              <a:endParaRPr lang="fr-CA"/>
            </a:p>
          </p:txBody>
        </p:sp>
        <p:sp>
          <p:nvSpPr>
            <p:cNvPr id="10" name="TextBox 10"/>
            <p:cNvSpPr txBox="1"/>
            <p:nvPr/>
          </p:nvSpPr>
          <p:spPr>
            <a:xfrm>
              <a:off x="0" y="-85725"/>
              <a:ext cx="967074" cy="999829"/>
            </a:xfrm>
            <a:prstGeom prst="rect">
              <a:avLst/>
            </a:prstGeom>
          </p:spPr>
          <p:txBody>
            <a:bodyPr lIns="50800" tIns="50800" rIns="50800" bIns="50800" rtlCol="0" anchor="ctr"/>
            <a:lstStyle/>
            <a:p>
              <a:pPr algn="ctr">
                <a:lnSpc>
                  <a:spcPts val="3356"/>
                </a:lnSpc>
              </a:pPr>
              <a:endParaRPr/>
            </a:p>
          </p:txBody>
        </p:sp>
      </p:grpSp>
      <p:sp>
        <p:nvSpPr>
          <p:cNvPr id="11" name="TextBox 11"/>
          <p:cNvSpPr txBox="1"/>
          <p:nvPr/>
        </p:nvSpPr>
        <p:spPr>
          <a:xfrm>
            <a:off x="680329" y="2663361"/>
            <a:ext cx="8047386" cy="646430"/>
          </a:xfrm>
          <a:prstGeom prst="rect">
            <a:avLst/>
          </a:prstGeom>
        </p:spPr>
        <p:txBody>
          <a:bodyPr lIns="0" tIns="0" rIns="0" bIns="0" rtlCol="0" anchor="t">
            <a:spAutoFit/>
          </a:bodyPr>
          <a:lstStyle/>
          <a:p>
            <a:pPr algn="l">
              <a:lnSpc>
                <a:spcPts val="5440"/>
              </a:lnSpc>
              <a:spcBef>
                <a:spcPct val="0"/>
              </a:spcBef>
            </a:pPr>
            <a:r>
              <a:rPr lang="en-US" sz="3400">
                <a:solidFill>
                  <a:srgbClr val="000000"/>
                </a:solidFill>
                <a:latin typeface="Heebo"/>
                <a:ea typeface="Heebo"/>
                <a:cs typeface="Heebo"/>
                <a:sym typeface="Heebo"/>
              </a:rPr>
              <a:t>photo</a:t>
            </a:r>
          </a:p>
        </p:txBody>
      </p:sp>
      <p:sp>
        <p:nvSpPr>
          <p:cNvPr id="12" name="TextBox 12"/>
          <p:cNvSpPr txBox="1"/>
          <p:nvPr/>
        </p:nvSpPr>
        <p:spPr>
          <a:xfrm>
            <a:off x="680396" y="1731481"/>
            <a:ext cx="2915047" cy="870953"/>
          </a:xfrm>
          <a:prstGeom prst="rect">
            <a:avLst/>
          </a:prstGeom>
        </p:spPr>
        <p:txBody>
          <a:bodyPr lIns="0" tIns="0" rIns="0" bIns="0" rtlCol="0" anchor="t">
            <a:spAutoFit/>
          </a:bodyPr>
          <a:lstStyle/>
          <a:p>
            <a:pPr algn="ctr">
              <a:lnSpc>
                <a:spcPts val="7116"/>
              </a:lnSpc>
              <a:spcBef>
                <a:spcPct val="0"/>
              </a:spcBef>
            </a:pPr>
            <a:r>
              <a:rPr lang="en-US" sz="5082">
                <a:solidFill>
                  <a:srgbClr val="000000"/>
                </a:solidFill>
                <a:latin typeface="Hangyaboly 1"/>
                <a:ea typeface="Hangyaboly 1"/>
                <a:cs typeface="Hangyaboly 1"/>
                <a:sym typeface="Hangyaboly 1"/>
              </a:rPr>
              <a:t>Projet choisi</a:t>
            </a:r>
          </a:p>
        </p:txBody>
      </p:sp>
      <p:grpSp>
        <p:nvGrpSpPr>
          <p:cNvPr id="13" name="Group 13"/>
          <p:cNvGrpSpPr/>
          <p:nvPr/>
        </p:nvGrpSpPr>
        <p:grpSpPr>
          <a:xfrm>
            <a:off x="4365410" y="1915674"/>
            <a:ext cx="12703155" cy="2006623"/>
            <a:chOff x="0" y="0"/>
            <a:chExt cx="3345687" cy="528493"/>
          </a:xfrm>
        </p:grpSpPr>
        <p:sp>
          <p:nvSpPr>
            <p:cNvPr id="14" name="Freeform 14"/>
            <p:cNvSpPr/>
            <p:nvPr/>
          </p:nvSpPr>
          <p:spPr>
            <a:xfrm>
              <a:off x="0" y="0"/>
              <a:ext cx="3345687" cy="528493"/>
            </a:xfrm>
            <a:custGeom>
              <a:avLst/>
              <a:gdLst/>
              <a:ahLst/>
              <a:cxnLst/>
              <a:rect l="l" t="t" r="r" b="b"/>
              <a:pathLst>
                <a:path w="3345687" h="528493">
                  <a:moveTo>
                    <a:pt x="16455" y="0"/>
                  </a:moveTo>
                  <a:lnTo>
                    <a:pt x="3329232" y="0"/>
                  </a:lnTo>
                  <a:cubicBezTo>
                    <a:pt x="3338319" y="0"/>
                    <a:pt x="3345687" y="7367"/>
                    <a:pt x="3345687" y="16455"/>
                  </a:cubicBezTo>
                  <a:lnTo>
                    <a:pt x="3345687" y="512038"/>
                  </a:lnTo>
                  <a:cubicBezTo>
                    <a:pt x="3345687" y="521126"/>
                    <a:pt x="3338319" y="528493"/>
                    <a:pt x="3329232" y="528493"/>
                  </a:cubicBezTo>
                  <a:lnTo>
                    <a:pt x="16455" y="528493"/>
                  </a:lnTo>
                  <a:cubicBezTo>
                    <a:pt x="7367" y="528493"/>
                    <a:pt x="0" y="521126"/>
                    <a:pt x="0" y="512038"/>
                  </a:cubicBezTo>
                  <a:lnTo>
                    <a:pt x="0" y="16455"/>
                  </a:lnTo>
                  <a:cubicBezTo>
                    <a:pt x="0" y="7367"/>
                    <a:pt x="7367" y="0"/>
                    <a:pt x="16455" y="0"/>
                  </a:cubicBezTo>
                  <a:close/>
                </a:path>
              </a:pathLst>
            </a:custGeom>
            <a:solidFill>
              <a:srgbClr val="F4F4F6"/>
            </a:solidFill>
          </p:spPr>
          <p:txBody>
            <a:bodyPr/>
            <a:lstStyle/>
            <a:p>
              <a:endParaRPr lang="fr-CA"/>
            </a:p>
          </p:txBody>
        </p:sp>
        <p:sp>
          <p:nvSpPr>
            <p:cNvPr id="15" name="TextBox 15"/>
            <p:cNvSpPr txBox="1"/>
            <p:nvPr/>
          </p:nvSpPr>
          <p:spPr>
            <a:xfrm>
              <a:off x="0" y="-85725"/>
              <a:ext cx="3345687" cy="614218"/>
            </a:xfrm>
            <a:prstGeom prst="rect">
              <a:avLst/>
            </a:prstGeom>
          </p:spPr>
          <p:txBody>
            <a:bodyPr lIns="50800" tIns="50800" rIns="50800" bIns="50800" rtlCol="0" anchor="ctr"/>
            <a:lstStyle/>
            <a:p>
              <a:pPr algn="ctr">
                <a:lnSpc>
                  <a:spcPts val="3356"/>
                </a:lnSpc>
              </a:pPr>
              <a:endParaRPr/>
            </a:p>
          </p:txBody>
        </p:sp>
      </p:grpSp>
      <p:sp>
        <p:nvSpPr>
          <p:cNvPr id="16" name="Freeform 16"/>
          <p:cNvSpPr/>
          <p:nvPr/>
        </p:nvSpPr>
        <p:spPr>
          <a:xfrm rot="-6160883">
            <a:off x="17041509" y="1654406"/>
            <a:ext cx="910518" cy="1417149"/>
          </a:xfrm>
          <a:custGeom>
            <a:avLst/>
            <a:gdLst/>
            <a:ahLst/>
            <a:cxnLst/>
            <a:rect l="l" t="t" r="r" b="b"/>
            <a:pathLst>
              <a:path w="910518" h="1417149">
                <a:moveTo>
                  <a:pt x="0" y="0"/>
                </a:moveTo>
                <a:lnTo>
                  <a:pt x="910518" y="0"/>
                </a:lnTo>
                <a:lnTo>
                  <a:pt x="910518" y="1417149"/>
                </a:lnTo>
                <a:lnTo>
                  <a:pt x="0" y="1417149"/>
                </a:lnTo>
                <a:lnTo>
                  <a:pt x="0" y="0"/>
                </a:lnTo>
                <a:close/>
              </a:path>
            </a:pathLst>
          </a:custGeom>
          <a:blipFill>
            <a:blip r:embed="rId4"/>
            <a:stretch>
              <a:fillRect/>
            </a:stretch>
          </a:blipFill>
        </p:spPr>
        <p:txBody>
          <a:bodyPr/>
          <a:lstStyle/>
          <a:p>
            <a:endParaRPr lang="fr-CA"/>
          </a:p>
        </p:txBody>
      </p:sp>
      <p:sp>
        <p:nvSpPr>
          <p:cNvPr id="17" name="TextBox 17"/>
          <p:cNvSpPr txBox="1"/>
          <p:nvPr/>
        </p:nvSpPr>
        <p:spPr>
          <a:xfrm>
            <a:off x="4530262" y="1935217"/>
            <a:ext cx="11923921" cy="473074"/>
          </a:xfrm>
          <a:prstGeom prst="rect">
            <a:avLst/>
          </a:prstGeom>
        </p:spPr>
        <p:txBody>
          <a:bodyPr lIns="0" tIns="0" rIns="0" bIns="0" rtlCol="0" anchor="t">
            <a:spAutoFit/>
          </a:bodyPr>
          <a:lstStyle/>
          <a:p>
            <a:pPr algn="l">
              <a:lnSpc>
                <a:spcPts val="4000"/>
              </a:lnSpc>
              <a:spcBef>
                <a:spcPct val="0"/>
              </a:spcBef>
            </a:pPr>
            <a:r>
              <a:rPr lang="en-US" sz="2500">
                <a:solidFill>
                  <a:srgbClr val="000000"/>
                </a:solidFill>
                <a:latin typeface="Heebo"/>
                <a:ea typeface="Heebo"/>
                <a:cs typeface="Heebo"/>
                <a:sym typeface="Heebo"/>
              </a:rPr>
              <a:t>Nomme les éléments présents dans la création</a:t>
            </a:r>
          </a:p>
        </p:txBody>
      </p:sp>
      <p:grpSp>
        <p:nvGrpSpPr>
          <p:cNvPr id="18" name="Group 18"/>
          <p:cNvGrpSpPr/>
          <p:nvPr/>
        </p:nvGrpSpPr>
        <p:grpSpPr>
          <a:xfrm>
            <a:off x="4365410" y="4179472"/>
            <a:ext cx="12703155" cy="2006623"/>
            <a:chOff x="0" y="0"/>
            <a:chExt cx="3345687" cy="528493"/>
          </a:xfrm>
        </p:grpSpPr>
        <p:sp>
          <p:nvSpPr>
            <p:cNvPr id="19" name="Freeform 19"/>
            <p:cNvSpPr/>
            <p:nvPr/>
          </p:nvSpPr>
          <p:spPr>
            <a:xfrm>
              <a:off x="0" y="0"/>
              <a:ext cx="3345687" cy="528493"/>
            </a:xfrm>
            <a:custGeom>
              <a:avLst/>
              <a:gdLst/>
              <a:ahLst/>
              <a:cxnLst/>
              <a:rect l="l" t="t" r="r" b="b"/>
              <a:pathLst>
                <a:path w="3345687" h="528493">
                  <a:moveTo>
                    <a:pt x="16455" y="0"/>
                  </a:moveTo>
                  <a:lnTo>
                    <a:pt x="3329232" y="0"/>
                  </a:lnTo>
                  <a:cubicBezTo>
                    <a:pt x="3338319" y="0"/>
                    <a:pt x="3345687" y="7367"/>
                    <a:pt x="3345687" y="16455"/>
                  </a:cubicBezTo>
                  <a:lnTo>
                    <a:pt x="3345687" y="512038"/>
                  </a:lnTo>
                  <a:cubicBezTo>
                    <a:pt x="3345687" y="521126"/>
                    <a:pt x="3338319" y="528493"/>
                    <a:pt x="3329232" y="528493"/>
                  </a:cubicBezTo>
                  <a:lnTo>
                    <a:pt x="16455" y="528493"/>
                  </a:lnTo>
                  <a:cubicBezTo>
                    <a:pt x="7367" y="528493"/>
                    <a:pt x="0" y="521126"/>
                    <a:pt x="0" y="512038"/>
                  </a:cubicBezTo>
                  <a:lnTo>
                    <a:pt x="0" y="16455"/>
                  </a:lnTo>
                  <a:cubicBezTo>
                    <a:pt x="0" y="7367"/>
                    <a:pt x="7367" y="0"/>
                    <a:pt x="16455" y="0"/>
                  </a:cubicBezTo>
                  <a:close/>
                </a:path>
              </a:pathLst>
            </a:custGeom>
            <a:solidFill>
              <a:srgbClr val="F4F4F6"/>
            </a:solidFill>
          </p:spPr>
          <p:txBody>
            <a:bodyPr/>
            <a:lstStyle/>
            <a:p>
              <a:endParaRPr lang="fr-CA"/>
            </a:p>
          </p:txBody>
        </p:sp>
        <p:sp>
          <p:nvSpPr>
            <p:cNvPr id="20" name="TextBox 20"/>
            <p:cNvSpPr txBox="1"/>
            <p:nvPr/>
          </p:nvSpPr>
          <p:spPr>
            <a:xfrm>
              <a:off x="0" y="-85725"/>
              <a:ext cx="3345687" cy="614218"/>
            </a:xfrm>
            <a:prstGeom prst="rect">
              <a:avLst/>
            </a:prstGeom>
          </p:spPr>
          <p:txBody>
            <a:bodyPr lIns="50800" tIns="50800" rIns="50800" bIns="50800" rtlCol="0" anchor="ctr"/>
            <a:lstStyle/>
            <a:p>
              <a:pPr algn="ctr">
                <a:lnSpc>
                  <a:spcPts val="3356"/>
                </a:lnSpc>
              </a:pPr>
              <a:endParaRPr/>
            </a:p>
          </p:txBody>
        </p:sp>
      </p:grpSp>
      <p:sp>
        <p:nvSpPr>
          <p:cNvPr id="21" name="TextBox 21"/>
          <p:cNvSpPr txBox="1"/>
          <p:nvPr/>
        </p:nvSpPr>
        <p:spPr>
          <a:xfrm>
            <a:off x="4530262" y="4199014"/>
            <a:ext cx="12175274" cy="473074"/>
          </a:xfrm>
          <a:prstGeom prst="rect">
            <a:avLst/>
          </a:prstGeom>
        </p:spPr>
        <p:txBody>
          <a:bodyPr lIns="0" tIns="0" rIns="0" bIns="0" rtlCol="0" anchor="t">
            <a:spAutoFit/>
          </a:bodyPr>
          <a:lstStyle/>
          <a:p>
            <a:pPr algn="l">
              <a:lnSpc>
                <a:spcPts val="4000"/>
              </a:lnSpc>
              <a:spcBef>
                <a:spcPct val="0"/>
              </a:spcBef>
            </a:pPr>
            <a:r>
              <a:rPr lang="en-US" sz="2500">
                <a:solidFill>
                  <a:srgbClr val="000000"/>
                </a:solidFill>
                <a:latin typeface="Heebo"/>
                <a:ea typeface="Heebo"/>
                <a:cs typeface="Heebo"/>
                <a:sym typeface="Heebo"/>
              </a:rPr>
              <a:t>Détaille la signification des différents éléments relevés</a:t>
            </a:r>
          </a:p>
        </p:txBody>
      </p:sp>
      <p:grpSp>
        <p:nvGrpSpPr>
          <p:cNvPr id="22" name="Group 22"/>
          <p:cNvGrpSpPr/>
          <p:nvPr/>
        </p:nvGrpSpPr>
        <p:grpSpPr>
          <a:xfrm>
            <a:off x="560399" y="6319444"/>
            <a:ext cx="16508166" cy="3255752"/>
            <a:chOff x="0" y="0"/>
            <a:chExt cx="4347830" cy="857482"/>
          </a:xfrm>
        </p:grpSpPr>
        <p:sp>
          <p:nvSpPr>
            <p:cNvPr id="23" name="Freeform 23"/>
            <p:cNvSpPr/>
            <p:nvPr/>
          </p:nvSpPr>
          <p:spPr>
            <a:xfrm>
              <a:off x="0" y="0"/>
              <a:ext cx="4347830" cy="857482"/>
            </a:xfrm>
            <a:custGeom>
              <a:avLst/>
              <a:gdLst/>
              <a:ahLst/>
              <a:cxnLst/>
              <a:rect l="l" t="t" r="r" b="b"/>
              <a:pathLst>
                <a:path w="4347830" h="857482">
                  <a:moveTo>
                    <a:pt x="12662" y="0"/>
                  </a:moveTo>
                  <a:lnTo>
                    <a:pt x="4335168" y="0"/>
                  </a:lnTo>
                  <a:cubicBezTo>
                    <a:pt x="4338526" y="0"/>
                    <a:pt x="4341747" y="1334"/>
                    <a:pt x="4344121" y="3709"/>
                  </a:cubicBezTo>
                  <a:cubicBezTo>
                    <a:pt x="4346496" y="6083"/>
                    <a:pt x="4347830" y="9304"/>
                    <a:pt x="4347830" y="12662"/>
                  </a:cubicBezTo>
                  <a:lnTo>
                    <a:pt x="4347830" y="844820"/>
                  </a:lnTo>
                  <a:cubicBezTo>
                    <a:pt x="4347830" y="848178"/>
                    <a:pt x="4346496" y="851399"/>
                    <a:pt x="4344121" y="853773"/>
                  </a:cubicBezTo>
                  <a:cubicBezTo>
                    <a:pt x="4341747" y="856148"/>
                    <a:pt x="4338526" y="857482"/>
                    <a:pt x="4335168" y="857482"/>
                  </a:cubicBezTo>
                  <a:lnTo>
                    <a:pt x="12662" y="857482"/>
                  </a:lnTo>
                  <a:cubicBezTo>
                    <a:pt x="9304" y="857482"/>
                    <a:pt x="6083" y="856148"/>
                    <a:pt x="3709" y="853773"/>
                  </a:cubicBezTo>
                  <a:cubicBezTo>
                    <a:pt x="1334" y="851399"/>
                    <a:pt x="0" y="848178"/>
                    <a:pt x="0" y="844820"/>
                  </a:cubicBezTo>
                  <a:lnTo>
                    <a:pt x="0" y="12662"/>
                  </a:lnTo>
                  <a:cubicBezTo>
                    <a:pt x="0" y="9304"/>
                    <a:pt x="1334" y="6083"/>
                    <a:pt x="3709" y="3709"/>
                  </a:cubicBezTo>
                  <a:cubicBezTo>
                    <a:pt x="6083" y="1334"/>
                    <a:pt x="9304" y="0"/>
                    <a:pt x="12662" y="0"/>
                  </a:cubicBezTo>
                  <a:close/>
                </a:path>
              </a:pathLst>
            </a:custGeom>
            <a:solidFill>
              <a:srgbClr val="F4F4F6"/>
            </a:solidFill>
          </p:spPr>
          <p:txBody>
            <a:bodyPr/>
            <a:lstStyle/>
            <a:p>
              <a:endParaRPr lang="fr-CA"/>
            </a:p>
          </p:txBody>
        </p:sp>
        <p:sp>
          <p:nvSpPr>
            <p:cNvPr id="24" name="TextBox 24"/>
            <p:cNvSpPr txBox="1"/>
            <p:nvPr/>
          </p:nvSpPr>
          <p:spPr>
            <a:xfrm>
              <a:off x="0" y="-85725"/>
              <a:ext cx="4347830" cy="943207"/>
            </a:xfrm>
            <a:prstGeom prst="rect">
              <a:avLst/>
            </a:prstGeom>
          </p:spPr>
          <p:txBody>
            <a:bodyPr lIns="50800" tIns="50800" rIns="50800" bIns="50800" rtlCol="0" anchor="ctr"/>
            <a:lstStyle/>
            <a:p>
              <a:pPr algn="ctr">
                <a:lnSpc>
                  <a:spcPts val="3356"/>
                </a:lnSpc>
              </a:pPr>
              <a:endParaRPr/>
            </a:p>
          </p:txBody>
        </p:sp>
      </p:grpSp>
      <p:sp>
        <p:nvSpPr>
          <p:cNvPr id="25" name="TextBox 25"/>
          <p:cNvSpPr txBox="1"/>
          <p:nvPr/>
        </p:nvSpPr>
        <p:spPr>
          <a:xfrm>
            <a:off x="725251" y="6338987"/>
            <a:ext cx="16178654" cy="473074"/>
          </a:xfrm>
          <a:prstGeom prst="rect">
            <a:avLst/>
          </a:prstGeom>
        </p:spPr>
        <p:txBody>
          <a:bodyPr lIns="0" tIns="0" rIns="0" bIns="0" rtlCol="0" anchor="t">
            <a:spAutoFit/>
          </a:bodyPr>
          <a:lstStyle/>
          <a:p>
            <a:pPr algn="l">
              <a:lnSpc>
                <a:spcPts val="4000"/>
              </a:lnSpc>
              <a:spcBef>
                <a:spcPct val="0"/>
              </a:spcBef>
            </a:pPr>
            <a:r>
              <a:rPr lang="en-US" sz="2500">
                <a:solidFill>
                  <a:srgbClr val="000000"/>
                </a:solidFill>
                <a:latin typeface="Heebo"/>
                <a:ea typeface="Heebo"/>
                <a:cs typeface="Heebo"/>
                <a:sym typeface="Heebo"/>
              </a:rPr>
              <a:t>Explique, selon les éléments relevés et identifiés, les valeurs, la personnalité et le public cible véhiculés par le logo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AA22A"/>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464682" y="130491"/>
          <a:ext cx="17358637" cy="10026020"/>
        </p:xfrm>
        <a:graphic>
          <a:graphicData uri="http://schemas.openxmlformats.org/drawingml/2006/table">
            <a:tbl>
              <a:tblPr/>
              <a:tblGrid>
                <a:gridCol w="1595197">
                  <a:extLst>
                    <a:ext uri="{9D8B030D-6E8A-4147-A177-3AD203B41FA5}">
                      <a16:colId xmlns:a16="http://schemas.microsoft.com/office/drawing/2014/main" val="20000"/>
                    </a:ext>
                  </a:extLst>
                </a:gridCol>
                <a:gridCol w="3152688">
                  <a:extLst>
                    <a:ext uri="{9D8B030D-6E8A-4147-A177-3AD203B41FA5}">
                      <a16:colId xmlns:a16="http://schemas.microsoft.com/office/drawing/2014/main" val="20001"/>
                    </a:ext>
                  </a:extLst>
                </a:gridCol>
                <a:gridCol w="3152688">
                  <a:extLst>
                    <a:ext uri="{9D8B030D-6E8A-4147-A177-3AD203B41FA5}">
                      <a16:colId xmlns:a16="http://schemas.microsoft.com/office/drawing/2014/main" val="20002"/>
                    </a:ext>
                  </a:extLst>
                </a:gridCol>
                <a:gridCol w="3152688">
                  <a:extLst>
                    <a:ext uri="{9D8B030D-6E8A-4147-A177-3AD203B41FA5}">
                      <a16:colId xmlns:a16="http://schemas.microsoft.com/office/drawing/2014/main" val="20003"/>
                    </a:ext>
                  </a:extLst>
                </a:gridCol>
                <a:gridCol w="3152688">
                  <a:extLst>
                    <a:ext uri="{9D8B030D-6E8A-4147-A177-3AD203B41FA5}">
                      <a16:colId xmlns:a16="http://schemas.microsoft.com/office/drawing/2014/main" val="20004"/>
                    </a:ext>
                  </a:extLst>
                </a:gridCol>
                <a:gridCol w="3152688">
                  <a:extLst>
                    <a:ext uri="{9D8B030D-6E8A-4147-A177-3AD203B41FA5}">
                      <a16:colId xmlns:a16="http://schemas.microsoft.com/office/drawing/2014/main" val="20005"/>
                    </a:ext>
                  </a:extLst>
                </a:gridCol>
              </a:tblGrid>
              <a:tr h="954313">
                <a:tc>
                  <a:txBody>
                    <a:bodyPr/>
                    <a:lstStyle/>
                    <a:p>
                      <a:pPr algn="l">
                        <a:lnSpc>
                          <a:spcPts val="2799"/>
                        </a:lnSpc>
                        <a:defRPr/>
                      </a:pPr>
                      <a:r>
                        <a:rPr lang="en-US" sz="1999">
                          <a:solidFill>
                            <a:srgbClr val="FFFFFF"/>
                          </a:solidFill>
                          <a:latin typeface="Heebo"/>
                          <a:ea typeface="Heebo"/>
                          <a:cs typeface="Heebo"/>
                          <a:sym typeface="Heebo"/>
                        </a:rPr>
                        <a:t>Critères d’évaluation</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2D36"/>
                    </a:solidFill>
                  </a:tcPr>
                </a:tc>
                <a:tc>
                  <a:txBody>
                    <a:bodyPr/>
                    <a:lstStyle/>
                    <a:p>
                      <a:pPr algn="l">
                        <a:lnSpc>
                          <a:spcPts val="2799"/>
                        </a:lnSpc>
                        <a:defRPr/>
                      </a:pPr>
                      <a:r>
                        <a:rPr lang="en-US" sz="1999">
                          <a:solidFill>
                            <a:srgbClr val="FFFFFF"/>
                          </a:solidFill>
                          <a:latin typeface="Heebo"/>
                          <a:ea typeface="Heebo"/>
                          <a:cs typeface="Heebo"/>
                          <a:sym typeface="Heebo"/>
                        </a:rPr>
                        <a:t>Marqué</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2D36"/>
                    </a:solidFill>
                  </a:tcPr>
                </a:tc>
                <a:tc>
                  <a:txBody>
                    <a:bodyPr/>
                    <a:lstStyle/>
                    <a:p>
                      <a:pPr algn="l">
                        <a:lnSpc>
                          <a:spcPts val="2799"/>
                        </a:lnSpc>
                        <a:defRPr/>
                      </a:pPr>
                      <a:r>
                        <a:rPr lang="en-US" sz="1999">
                          <a:solidFill>
                            <a:srgbClr val="FFFFFF"/>
                          </a:solidFill>
                          <a:latin typeface="Heebo"/>
                          <a:ea typeface="Heebo"/>
                          <a:cs typeface="Heebo"/>
                          <a:sym typeface="Heebo"/>
                        </a:rPr>
                        <a:t>Assuré</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2D36"/>
                    </a:solidFill>
                  </a:tcPr>
                </a:tc>
                <a:tc>
                  <a:txBody>
                    <a:bodyPr/>
                    <a:lstStyle/>
                    <a:p>
                      <a:pPr algn="l">
                        <a:lnSpc>
                          <a:spcPts val="2799"/>
                        </a:lnSpc>
                        <a:defRPr/>
                      </a:pPr>
                      <a:r>
                        <a:rPr lang="en-US" sz="1999">
                          <a:solidFill>
                            <a:srgbClr val="FFFFFF"/>
                          </a:solidFill>
                          <a:latin typeface="Heebo"/>
                          <a:ea typeface="Heebo"/>
                          <a:cs typeface="Heebo"/>
                          <a:sym typeface="Heebo"/>
                        </a:rPr>
                        <a:t>Minimal</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2D36"/>
                    </a:solidFill>
                  </a:tcPr>
                </a:tc>
                <a:tc>
                  <a:txBody>
                    <a:bodyPr/>
                    <a:lstStyle/>
                    <a:p>
                      <a:pPr algn="l">
                        <a:lnSpc>
                          <a:spcPts val="2799"/>
                        </a:lnSpc>
                        <a:defRPr/>
                      </a:pPr>
                      <a:r>
                        <a:rPr lang="en-US" sz="1999">
                          <a:solidFill>
                            <a:srgbClr val="FFFFFF"/>
                          </a:solidFill>
                          <a:latin typeface="Heebo"/>
                          <a:ea typeface="Heebo"/>
                          <a:cs typeface="Heebo"/>
                          <a:sym typeface="Heebo"/>
                        </a:rPr>
                        <a:t>En voie de développement</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2D36"/>
                    </a:solidFill>
                  </a:tcPr>
                </a:tc>
                <a:tc>
                  <a:txBody>
                    <a:bodyPr/>
                    <a:lstStyle/>
                    <a:p>
                      <a:pPr algn="l">
                        <a:lnSpc>
                          <a:spcPts val="2799"/>
                        </a:lnSpc>
                        <a:defRPr/>
                      </a:pPr>
                      <a:r>
                        <a:rPr lang="en-US" sz="1999">
                          <a:solidFill>
                            <a:srgbClr val="FFFFFF"/>
                          </a:solidFill>
                          <a:latin typeface="Heebo"/>
                          <a:ea typeface="Heebo"/>
                          <a:cs typeface="Heebo"/>
                          <a:sym typeface="Heebo"/>
                        </a:rPr>
                        <a:t>Très peu développé</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02D36"/>
                    </a:solidFill>
                  </a:tcPr>
                </a:tc>
                <a:extLst>
                  <a:ext uri="{0D108BD9-81ED-4DB2-BD59-A6C34878D82A}">
                    <a16:rowId xmlns:a16="http://schemas.microsoft.com/office/drawing/2014/main" val="10000"/>
                  </a:ext>
                </a:extLst>
              </a:tr>
              <a:tr h="553502">
                <a:tc gridSpan="6">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 langage plastique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 langage plastique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 langage plastique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 langage plastique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 langage plastique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 langage plastique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extLst>
                  <a:ext uri="{0D108BD9-81ED-4DB2-BD59-A6C34878D82A}">
                    <a16:rowId xmlns:a16="http://schemas.microsoft.com/office/drawing/2014/main" val="10001"/>
                  </a:ext>
                </a:extLst>
              </a:tr>
              <a:tr h="2019331">
                <a:tc>
                  <a:txBody>
                    <a:bodyPr/>
                    <a:lstStyle/>
                    <a:p>
                      <a:pPr algn="l">
                        <a:lnSpc>
                          <a:spcPts val="2379"/>
                        </a:lnSpc>
                        <a:defRPr/>
                      </a:pPr>
                      <a:r>
                        <a:rPr lang="en-US" sz="1699">
                          <a:solidFill>
                            <a:srgbClr val="FFFFFF"/>
                          </a:solidFill>
                          <a:latin typeface="Heebo"/>
                          <a:ea typeface="Heebo"/>
                          <a:cs typeface="Heebo"/>
                          <a:sym typeface="Heebo"/>
                        </a:rPr>
                        <a:t>(Choix des formes, couleurs et typographies)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69BF"/>
                    </a:solidFill>
                  </a:tcPr>
                </a:tc>
                <a:tc>
                  <a:txBody>
                    <a:bodyPr/>
                    <a:lstStyle/>
                    <a:p>
                      <a:pPr algn="l">
                        <a:lnSpc>
                          <a:spcPts val="2379"/>
                        </a:lnSpc>
                        <a:defRPr/>
                      </a:pPr>
                      <a:r>
                        <a:rPr lang="en-US" sz="1699">
                          <a:solidFill>
                            <a:srgbClr val="000000"/>
                          </a:solidFill>
                          <a:latin typeface="Heebo"/>
                          <a:ea typeface="Heebo"/>
                          <a:cs typeface="Heebo"/>
                          <a:sym typeface="Heebo"/>
                        </a:rPr>
                        <a:t>Les choix graphiques sont réfléchis et cohérents avec l’identité de l’entreprise, en utilisant des contrastes et une harmonie de couleurs efficaces.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Les formes, couleurs et typographies soutiennent bien l’image de l’entreprise, avec un bon équilibre visuel.</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Les choix sont fonctionnels mais manquent d’impact ou d’originalité.</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Les éléments graphiques sont peu adaptés à l’image de l’entreprise, certaines décisions semblent arbitraires.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Les choix de formes, couleurs et typographies sont incohérents ou nuisent à la compréhension du logo.</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extLst>
                  <a:ext uri="{0D108BD9-81ED-4DB2-BD59-A6C34878D82A}">
                    <a16:rowId xmlns:a16="http://schemas.microsoft.com/office/drawing/2014/main" val="10002"/>
                  </a:ext>
                </a:extLst>
              </a:tr>
              <a:tr h="553502">
                <a:tc gridSpan="6">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aux gestes, aux matériaux et aux outils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aux gestes, aux matériaux et aux outils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aux gestes, aux matériaux et aux outils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aux gestes, aux matériaux et aux outils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aux gestes, aux matériaux et aux outils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Efficacité de l’utilisation des connaissances liées aux gestes, aux matériaux et aux outils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extLst>
                  <a:ext uri="{0D108BD9-81ED-4DB2-BD59-A6C34878D82A}">
                    <a16:rowId xmlns:a16="http://schemas.microsoft.com/office/drawing/2014/main" val="10003"/>
                  </a:ext>
                </a:extLst>
              </a:tr>
              <a:tr h="1717764">
                <a:tc>
                  <a:txBody>
                    <a:bodyPr/>
                    <a:lstStyle/>
                    <a:p>
                      <a:pPr algn="l">
                        <a:lnSpc>
                          <a:spcPts val="2379"/>
                        </a:lnSpc>
                        <a:defRPr/>
                      </a:pPr>
                      <a:r>
                        <a:rPr lang="en-US" sz="1699">
                          <a:solidFill>
                            <a:srgbClr val="FFFFFF"/>
                          </a:solidFill>
                          <a:latin typeface="Heebo"/>
                          <a:ea typeface="Heebo"/>
                          <a:cs typeface="Heebo"/>
                          <a:sym typeface="Heebo"/>
                        </a:rPr>
                        <a:t>(Maîtrise du logiciel vectoriel)</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69BF"/>
                    </a:solidFill>
                  </a:tcPr>
                </a:tc>
                <a:tc>
                  <a:txBody>
                    <a:bodyPr/>
                    <a:lstStyle/>
                    <a:p>
                      <a:pPr algn="l">
                        <a:lnSpc>
                          <a:spcPts val="2379"/>
                        </a:lnSpc>
                        <a:defRPr/>
                      </a:pPr>
                      <a:r>
                        <a:rPr lang="en-US" sz="1699">
                          <a:solidFill>
                            <a:srgbClr val="000000"/>
                          </a:solidFill>
                          <a:latin typeface="Heebo"/>
                          <a:ea typeface="Heebo"/>
                          <a:cs typeface="Heebo"/>
                          <a:sym typeface="Heebo"/>
                        </a:rPr>
                        <a:t>Utilisation précise et professionnelle du logiciel, avec des tracés nets et une bonne gestion des calques et effets.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Bonne utilisation des outils vectoriels, quelques petites imperfections techniques.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Utilisation de base du logiciel, certains tracés sont maladroits ou mal ajustés.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Difficulté à gérer les outils vectoriels, le rendu est peu soigné.</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Problèmes majeurs dans l’utilisation du logiciel, le logo manque de netteté et de structure.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extLst>
                  <a:ext uri="{0D108BD9-81ED-4DB2-BD59-A6C34878D82A}">
                    <a16:rowId xmlns:a16="http://schemas.microsoft.com/office/drawing/2014/main" val="10004"/>
                  </a:ext>
                </a:extLst>
              </a:tr>
              <a:tr h="553502">
                <a:tc gridSpan="6">
                  <a:txBody>
                    <a:bodyPr/>
                    <a:lstStyle/>
                    <a:p>
                      <a:pPr algn="l">
                        <a:lnSpc>
                          <a:spcPts val="2519"/>
                        </a:lnSpc>
                        <a:defRPr/>
                      </a:pPr>
                      <a:r>
                        <a:rPr lang="en-US" sz="1799">
                          <a:solidFill>
                            <a:srgbClr val="FFFFFF"/>
                          </a:solidFill>
                          <a:latin typeface="Heebo"/>
                          <a:ea typeface="Heebo"/>
                          <a:cs typeface="Heebo"/>
                          <a:sym typeface="Heebo"/>
                        </a:rPr>
                        <a:t>Cohérence de l’organisation des éléments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Cohérence de l’organisation des éléments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Cohérence de l’organisation des éléments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Cohérence de l’organisation des éléments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Cohérence de l’organisation des éléments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519"/>
                        </a:lnSpc>
                        <a:defRPr/>
                      </a:pPr>
                      <a:r>
                        <a:rPr lang="en-US" sz="1799">
                          <a:solidFill>
                            <a:srgbClr val="FFFFFF"/>
                          </a:solidFill>
                          <a:latin typeface="Heebo"/>
                          <a:ea typeface="Heebo"/>
                          <a:cs typeface="Heebo"/>
                          <a:sym typeface="Heebo"/>
                        </a:rPr>
                        <a:t>Cohérence de l’organisation des éléments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extLst>
                  <a:ext uri="{0D108BD9-81ED-4DB2-BD59-A6C34878D82A}">
                    <a16:rowId xmlns:a16="http://schemas.microsoft.com/office/drawing/2014/main" val="10005"/>
                  </a:ext>
                </a:extLst>
              </a:tr>
              <a:tr h="1421927">
                <a:tc>
                  <a:txBody>
                    <a:bodyPr/>
                    <a:lstStyle/>
                    <a:p>
                      <a:pPr algn="l">
                        <a:lnSpc>
                          <a:spcPts val="2379"/>
                        </a:lnSpc>
                        <a:defRPr/>
                      </a:pPr>
                      <a:r>
                        <a:rPr lang="en-US" sz="1699">
                          <a:solidFill>
                            <a:srgbClr val="FFFFFF"/>
                          </a:solidFill>
                          <a:latin typeface="Heebo"/>
                          <a:ea typeface="Heebo"/>
                          <a:cs typeface="Heebo"/>
                          <a:sym typeface="Heebo"/>
                        </a:rPr>
                        <a:t>(Composition et lisibilité)</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69BF"/>
                    </a:solidFill>
                  </a:tcPr>
                </a:tc>
                <a:tc>
                  <a:txBody>
                    <a:bodyPr/>
                    <a:lstStyle/>
                    <a:p>
                      <a:pPr algn="l">
                        <a:lnSpc>
                          <a:spcPts val="2379"/>
                        </a:lnSpc>
                        <a:defRPr/>
                      </a:pPr>
                      <a:r>
                        <a:rPr lang="en-US" sz="1699">
                          <a:solidFill>
                            <a:srgbClr val="000000"/>
                          </a:solidFill>
                          <a:latin typeface="Heebo"/>
                          <a:ea typeface="Heebo"/>
                          <a:cs typeface="Heebo"/>
                          <a:sym typeface="Heebo"/>
                        </a:rPr>
                        <a:t>Le logo est parfaitement équilibré, lisible et fonctionne bien à différentes tailles et en noir et blanc.</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La composition est bien organisée, le logo est lisible mais pourrait être optimisé pour plus d’impact.</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Le logo est compréhensible, mais l’agencement des éléments pourrait être amélioré.</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L’organisation est déséquilibrée, la lisibilité est compromise dans certains formats.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Le logo est confus ou difficile à lire, les éléments sont mal agencés.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extLst>
                  <a:ext uri="{0D108BD9-81ED-4DB2-BD59-A6C34878D82A}">
                    <a16:rowId xmlns:a16="http://schemas.microsoft.com/office/drawing/2014/main" val="10006"/>
                  </a:ext>
                </a:extLst>
              </a:tr>
              <a:tr h="534415">
                <a:tc gridSpan="6">
                  <a:txBody>
                    <a:bodyPr/>
                    <a:lstStyle/>
                    <a:p>
                      <a:pPr algn="l">
                        <a:lnSpc>
                          <a:spcPts val="2379"/>
                        </a:lnSpc>
                        <a:defRPr/>
                      </a:pPr>
                      <a:r>
                        <a:rPr lang="en-US" sz="1699">
                          <a:solidFill>
                            <a:srgbClr val="FFFFFF"/>
                          </a:solidFill>
                          <a:latin typeface="Heebo"/>
                          <a:ea typeface="Heebo"/>
                          <a:cs typeface="Heebo"/>
                          <a:sym typeface="Heebo"/>
                        </a:rPr>
                        <a:t>Authenticité de la production</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379"/>
                        </a:lnSpc>
                        <a:defRPr/>
                      </a:pPr>
                      <a:r>
                        <a:rPr lang="en-US" sz="1699">
                          <a:solidFill>
                            <a:srgbClr val="FFFFFF"/>
                          </a:solidFill>
                          <a:latin typeface="Heebo"/>
                          <a:ea typeface="Heebo"/>
                          <a:cs typeface="Heebo"/>
                          <a:sym typeface="Heebo"/>
                        </a:rPr>
                        <a:t>Authenticité de la production</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379"/>
                        </a:lnSpc>
                        <a:defRPr/>
                      </a:pPr>
                      <a:r>
                        <a:rPr lang="en-US" sz="1699">
                          <a:solidFill>
                            <a:srgbClr val="FFFFFF"/>
                          </a:solidFill>
                          <a:latin typeface="Heebo"/>
                          <a:ea typeface="Heebo"/>
                          <a:cs typeface="Heebo"/>
                          <a:sym typeface="Heebo"/>
                        </a:rPr>
                        <a:t>Authenticité de la production</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379"/>
                        </a:lnSpc>
                        <a:defRPr/>
                      </a:pPr>
                      <a:r>
                        <a:rPr lang="en-US" sz="1699">
                          <a:solidFill>
                            <a:srgbClr val="FFFFFF"/>
                          </a:solidFill>
                          <a:latin typeface="Heebo"/>
                          <a:ea typeface="Heebo"/>
                          <a:cs typeface="Heebo"/>
                          <a:sym typeface="Heebo"/>
                        </a:rPr>
                        <a:t>Authenticité de la production</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379"/>
                        </a:lnSpc>
                        <a:defRPr/>
                      </a:pPr>
                      <a:r>
                        <a:rPr lang="en-US" sz="1699">
                          <a:solidFill>
                            <a:srgbClr val="FFFFFF"/>
                          </a:solidFill>
                          <a:latin typeface="Heebo"/>
                          <a:ea typeface="Heebo"/>
                          <a:cs typeface="Heebo"/>
                          <a:sym typeface="Heebo"/>
                        </a:rPr>
                        <a:t>Authenticité de la production</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tc hMerge="1">
                  <a:txBody>
                    <a:bodyPr/>
                    <a:lstStyle/>
                    <a:p>
                      <a:pPr algn="l">
                        <a:lnSpc>
                          <a:spcPts val="2379"/>
                        </a:lnSpc>
                        <a:defRPr/>
                      </a:pPr>
                      <a:r>
                        <a:rPr lang="en-US" sz="1699">
                          <a:solidFill>
                            <a:srgbClr val="FFFFFF"/>
                          </a:solidFill>
                          <a:latin typeface="Heebo"/>
                          <a:ea typeface="Heebo"/>
                          <a:cs typeface="Heebo"/>
                          <a:sym typeface="Heebo"/>
                        </a:rPr>
                        <a:t>Authenticité de la production</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384F5C"/>
                    </a:solidFill>
                  </a:tcPr>
                </a:tc>
                <a:extLst>
                  <a:ext uri="{0D108BD9-81ED-4DB2-BD59-A6C34878D82A}">
                    <a16:rowId xmlns:a16="http://schemas.microsoft.com/office/drawing/2014/main" val="10007"/>
                  </a:ext>
                </a:extLst>
              </a:tr>
              <a:tr h="1717764">
                <a:tc>
                  <a:txBody>
                    <a:bodyPr/>
                    <a:lstStyle/>
                    <a:p>
                      <a:pPr algn="l">
                        <a:lnSpc>
                          <a:spcPts val="2379"/>
                        </a:lnSpc>
                        <a:defRPr/>
                      </a:pPr>
                      <a:r>
                        <a:rPr lang="en-US" sz="1699">
                          <a:solidFill>
                            <a:srgbClr val="FFFFFF"/>
                          </a:solidFill>
                          <a:latin typeface="Heebo"/>
                          <a:ea typeface="Heebo"/>
                          <a:cs typeface="Heebo"/>
                          <a:sym typeface="Heebo"/>
                        </a:rPr>
                        <a:t>(Originalité et pertinence par rapport à l’entreprise fictive)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69BF"/>
                    </a:solidFill>
                  </a:tcPr>
                </a:tc>
                <a:tc>
                  <a:txBody>
                    <a:bodyPr/>
                    <a:lstStyle/>
                    <a:p>
                      <a:pPr algn="l">
                        <a:lnSpc>
                          <a:spcPts val="2379"/>
                        </a:lnSpc>
                        <a:defRPr/>
                      </a:pPr>
                      <a:r>
                        <a:rPr lang="en-US" sz="1699">
                          <a:solidFill>
                            <a:srgbClr val="000000"/>
                          </a:solidFill>
                          <a:latin typeface="Heebo"/>
                          <a:ea typeface="Heebo"/>
                          <a:cs typeface="Heebo"/>
                          <a:sym typeface="Heebo"/>
                        </a:rPr>
                        <a:t>Le logo est unique, évite les clichés et communique efficacement l’identité de l’entreprise.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L’originalité est présente, même si certaines inspirations sont perceptibles.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Le logo est fonctionnel mais manque de personnalité.</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L’originalité est faible, le logo ressemble trop à des modèles existants.</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tc>
                  <a:txBody>
                    <a:bodyPr/>
                    <a:lstStyle/>
                    <a:p>
                      <a:pPr algn="l">
                        <a:lnSpc>
                          <a:spcPts val="2379"/>
                        </a:lnSpc>
                        <a:defRPr/>
                      </a:pPr>
                      <a:r>
                        <a:rPr lang="en-US" sz="1699">
                          <a:solidFill>
                            <a:srgbClr val="000000"/>
                          </a:solidFill>
                          <a:latin typeface="Heebo"/>
                          <a:ea typeface="Heebo"/>
                          <a:cs typeface="Heebo"/>
                          <a:sym typeface="Heebo"/>
                        </a:rPr>
                        <a:t>Le logo est un simple copier-coller ou manque totalement d’identité propre.</a:t>
                      </a:r>
                      <a:endParaRPr lang="en-US" sz="1100"/>
                    </a:p>
                  </a:txBody>
                  <a:tcPr marL="76200" marR="76200" marT="76200" marB="762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4F4F6"/>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grpSp>
        <p:nvGrpSpPr>
          <p:cNvPr id="7" name="Group 7"/>
          <p:cNvGrpSpPr/>
          <p:nvPr/>
        </p:nvGrpSpPr>
        <p:grpSpPr>
          <a:xfrm>
            <a:off x="584724" y="3324283"/>
            <a:ext cx="3894466" cy="2442371"/>
            <a:chOff x="0" y="0"/>
            <a:chExt cx="892138" cy="559494"/>
          </a:xfrm>
        </p:grpSpPr>
        <p:sp>
          <p:nvSpPr>
            <p:cNvPr id="8" name="Freeform 8"/>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4"/>
              <a:stretch>
                <a:fillRect t="-1972" b="-1972"/>
              </a:stretch>
            </a:blipFill>
            <a:ln w="47625" cap="rnd">
              <a:solidFill>
                <a:srgbClr val="384F5C"/>
              </a:solidFill>
              <a:prstDash val="solid"/>
              <a:round/>
            </a:ln>
          </p:spPr>
          <p:txBody>
            <a:bodyPr/>
            <a:lstStyle/>
            <a:p>
              <a:endParaRPr lang="fr-CA"/>
            </a:p>
          </p:txBody>
        </p:sp>
      </p:grpSp>
      <p:sp>
        <p:nvSpPr>
          <p:cNvPr id="9" name="Freeform 9"/>
          <p:cNvSpPr/>
          <p:nvPr/>
        </p:nvSpPr>
        <p:spPr>
          <a:xfrm>
            <a:off x="2690526" y="3324283"/>
            <a:ext cx="1788665" cy="858559"/>
          </a:xfrm>
          <a:custGeom>
            <a:avLst/>
            <a:gdLst/>
            <a:ahLst/>
            <a:cxnLst/>
            <a:rect l="l" t="t" r="r" b="b"/>
            <a:pathLst>
              <a:path w="1788665" h="858559">
                <a:moveTo>
                  <a:pt x="0" y="0"/>
                </a:moveTo>
                <a:lnTo>
                  <a:pt x="1788665" y="0"/>
                </a:lnTo>
                <a:lnTo>
                  <a:pt x="1788665" y="858559"/>
                </a:lnTo>
                <a:lnTo>
                  <a:pt x="0" y="8585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0" name="Group 10"/>
          <p:cNvGrpSpPr/>
          <p:nvPr/>
        </p:nvGrpSpPr>
        <p:grpSpPr>
          <a:xfrm>
            <a:off x="4859736" y="3324283"/>
            <a:ext cx="3894466" cy="2442371"/>
            <a:chOff x="0" y="0"/>
            <a:chExt cx="892138" cy="559494"/>
          </a:xfrm>
        </p:grpSpPr>
        <p:sp>
          <p:nvSpPr>
            <p:cNvPr id="11" name="Freeform 11"/>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6"/>
              <a:stretch>
                <a:fillRect t="-12019"/>
              </a:stretch>
            </a:blipFill>
            <a:ln w="47625" cap="rnd">
              <a:solidFill>
                <a:srgbClr val="384F5C"/>
              </a:solidFill>
              <a:prstDash val="solid"/>
              <a:round/>
            </a:ln>
          </p:spPr>
          <p:txBody>
            <a:bodyPr/>
            <a:lstStyle/>
            <a:p>
              <a:endParaRPr lang="fr-CA"/>
            </a:p>
          </p:txBody>
        </p:sp>
      </p:grpSp>
      <p:sp>
        <p:nvSpPr>
          <p:cNvPr id="12" name="Freeform 12"/>
          <p:cNvSpPr/>
          <p:nvPr/>
        </p:nvSpPr>
        <p:spPr>
          <a:xfrm>
            <a:off x="7287506" y="4414662"/>
            <a:ext cx="1788665" cy="858559"/>
          </a:xfrm>
          <a:custGeom>
            <a:avLst/>
            <a:gdLst/>
            <a:ahLst/>
            <a:cxnLst/>
            <a:rect l="l" t="t" r="r" b="b"/>
            <a:pathLst>
              <a:path w="1788665" h="858559">
                <a:moveTo>
                  <a:pt x="0" y="0"/>
                </a:moveTo>
                <a:lnTo>
                  <a:pt x="1788665" y="0"/>
                </a:lnTo>
                <a:lnTo>
                  <a:pt x="1788665" y="858559"/>
                </a:lnTo>
                <a:lnTo>
                  <a:pt x="0" y="8585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3" name="Group 13"/>
          <p:cNvGrpSpPr/>
          <p:nvPr/>
        </p:nvGrpSpPr>
        <p:grpSpPr>
          <a:xfrm>
            <a:off x="9350231" y="3324283"/>
            <a:ext cx="3894466" cy="2442371"/>
            <a:chOff x="0" y="0"/>
            <a:chExt cx="892138" cy="559494"/>
          </a:xfrm>
        </p:grpSpPr>
        <p:sp>
          <p:nvSpPr>
            <p:cNvPr id="14" name="Freeform 14"/>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7"/>
              <a:stretch>
                <a:fillRect l="-31241" r="-206" b="-30907"/>
              </a:stretch>
            </a:blipFill>
            <a:ln w="47625" cap="rnd">
              <a:solidFill>
                <a:srgbClr val="384F5C"/>
              </a:solidFill>
              <a:prstDash val="solid"/>
              <a:round/>
            </a:ln>
          </p:spPr>
          <p:txBody>
            <a:bodyPr/>
            <a:lstStyle/>
            <a:p>
              <a:endParaRPr lang="fr-CA"/>
            </a:p>
          </p:txBody>
        </p:sp>
      </p:grpSp>
      <p:sp>
        <p:nvSpPr>
          <p:cNvPr id="15" name="Freeform 15"/>
          <p:cNvSpPr/>
          <p:nvPr/>
        </p:nvSpPr>
        <p:spPr>
          <a:xfrm rot="305644">
            <a:off x="10270025" y="4414662"/>
            <a:ext cx="1788665" cy="858559"/>
          </a:xfrm>
          <a:custGeom>
            <a:avLst/>
            <a:gdLst/>
            <a:ahLst/>
            <a:cxnLst/>
            <a:rect l="l" t="t" r="r" b="b"/>
            <a:pathLst>
              <a:path w="1788665" h="858559">
                <a:moveTo>
                  <a:pt x="0" y="0"/>
                </a:moveTo>
                <a:lnTo>
                  <a:pt x="1788665" y="0"/>
                </a:lnTo>
                <a:lnTo>
                  <a:pt x="1788665" y="858559"/>
                </a:lnTo>
                <a:lnTo>
                  <a:pt x="0" y="8585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6" name="Group 16"/>
          <p:cNvGrpSpPr/>
          <p:nvPr/>
        </p:nvGrpSpPr>
        <p:grpSpPr>
          <a:xfrm>
            <a:off x="584724" y="6424855"/>
            <a:ext cx="3894466" cy="2442371"/>
            <a:chOff x="0" y="0"/>
            <a:chExt cx="892138" cy="559494"/>
          </a:xfrm>
        </p:grpSpPr>
        <p:sp>
          <p:nvSpPr>
            <p:cNvPr id="17" name="Freeform 17"/>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8"/>
              <a:stretch>
                <a:fillRect t="-27783"/>
              </a:stretch>
            </a:blipFill>
            <a:ln w="47625" cap="rnd">
              <a:solidFill>
                <a:srgbClr val="384F5C"/>
              </a:solidFill>
              <a:prstDash val="solid"/>
              <a:round/>
            </a:ln>
          </p:spPr>
          <p:txBody>
            <a:bodyPr/>
            <a:lstStyle/>
            <a:p>
              <a:endParaRPr lang="fr-CA"/>
            </a:p>
          </p:txBody>
        </p:sp>
      </p:grpSp>
      <p:sp>
        <p:nvSpPr>
          <p:cNvPr id="18" name="Freeform 18"/>
          <p:cNvSpPr/>
          <p:nvPr/>
        </p:nvSpPr>
        <p:spPr>
          <a:xfrm>
            <a:off x="1256217" y="7895855"/>
            <a:ext cx="2238087" cy="1074282"/>
          </a:xfrm>
          <a:custGeom>
            <a:avLst/>
            <a:gdLst/>
            <a:ahLst/>
            <a:cxnLst/>
            <a:rect l="l" t="t" r="r" b="b"/>
            <a:pathLst>
              <a:path w="2238087" h="1074282">
                <a:moveTo>
                  <a:pt x="0" y="0"/>
                </a:moveTo>
                <a:lnTo>
                  <a:pt x="2238087" y="0"/>
                </a:lnTo>
                <a:lnTo>
                  <a:pt x="2238087" y="1074282"/>
                </a:lnTo>
                <a:lnTo>
                  <a:pt x="0" y="1074282"/>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9" name="Group 19"/>
          <p:cNvGrpSpPr/>
          <p:nvPr/>
        </p:nvGrpSpPr>
        <p:grpSpPr>
          <a:xfrm>
            <a:off x="5018304" y="6424855"/>
            <a:ext cx="3894466" cy="2442371"/>
            <a:chOff x="0" y="0"/>
            <a:chExt cx="892138" cy="559494"/>
          </a:xfrm>
        </p:grpSpPr>
        <p:sp>
          <p:nvSpPr>
            <p:cNvPr id="20" name="Freeform 20"/>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9"/>
              <a:stretch>
                <a:fillRect l="-52729"/>
              </a:stretch>
            </a:blipFill>
            <a:ln w="47625" cap="rnd">
              <a:solidFill>
                <a:srgbClr val="384F5C"/>
              </a:solidFill>
              <a:prstDash val="solid"/>
              <a:round/>
            </a:ln>
          </p:spPr>
          <p:txBody>
            <a:bodyPr/>
            <a:lstStyle/>
            <a:p>
              <a:endParaRPr lang="fr-CA"/>
            </a:p>
          </p:txBody>
        </p:sp>
      </p:grpSp>
      <p:sp>
        <p:nvSpPr>
          <p:cNvPr id="21" name="Freeform 21"/>
          <p:cNvSpPr/>
          <p:nvPr/>
        </p:nvSpPr>
        <p:spPr>
          <a:xfrm>
            <a:off x="6965537" y="7544525"/>
            <a:ext cx="2091479" cy="1003910"/>
          </a:xfrm>
          <a:custGeom>
            <a:avLst/>
            <a:gdLst/>
            <a:ahLst/>
            <a:cxnLst/>
            <a:rect l="l" t="t" r="r" b="b"/>
            <a:pathLst>
              <a:path w="2091479" h="1003910">
                <a:moveTo>
                  <a:pt x="0" y="0"/>
                </a:moveTo>
                <a:lnTo>
                  <a:pt x="2091480" y="0"/>
                </a:lnTo>
                <a:lnTo>
                  <a:pt x="2091480" y="1003910"/>
                </a:lnTo>
                <a:lnTo>
                  <a:pt x="0" y="100391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22" name="TextBox 22"/>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Propositions de procédure</a:t>
            </a:r>
          </a:p>
        </p:txBody>
      </p:sp>
      <p:sp>
        <p:nvSpPr>
          <p:cNvPr id="23" name="TextBox 23"/>
          <p:cNvSpPr txBox="1"/>
          <p:nvPr/>
        </p:nvSpPr>
        <p:spPr>
          <a:xfrm>
            <a:off x="932573" y="2062273"/>
            <a:ext cx="17355427" cy="1171576"/>
          </a:xfrm>
          <a:prstGeom prst="rect">
            <a:avLst/>
          </a:prstGeom>
        </p:spPr>
        <p:txBody>
          <a:bodyPr lIns="0" tIns="0" rIns="0" bIns="0" rtlCol="0" anchor="t">
            <a:spAutoFit/>
          </a:bodyPr>
          <a:lstStyle/>
          <a:p>
            <a:pPr algn="l">
              <a:lnSpc>
                <a:spcPts val="8550"/>
              </a:lnSpc>
            </a:pPr>
            <a:r>
              <a:rPr lang="en-US" sz="9500">
                <a:solidFill>
                  <a:srgbClr val="384F5C"/>
                </a:solidFill>
                <a:latin typeface="Hangyaboly 1"/>
                <a:ea typeface="Hangyaboly 1"/>
                <a:cs typeface="Hangyaboly 1"/>
                <a:sym typeface="Hangyaboly 1"/>
              </a:rPr>
              <a:t>Remettre en tant que Modèle Canva</a:t>
            </a:r>
          </a:p>
        </p:txBody>
      </p:sp>
      <p:sp>
        <p:nvSpPr>
          <p:cNvPr id="24" name="TextBox 24"/>
          <p:cNvSpPr txBox="1"/>
          <p:nvPr/>
        </p:nvSpPr>
        <p:spPr>
          <a:xfrm>
            <a:off x="9350231" y="6671035"/>
            <a:ext cx="3894466" cy="1761960"/>
          </a:xfrm>
          <a:prstGeom prst="rect">
            <a:avLst/>
          </a:prstGeom>
        </p:spPr>
        <p:txBody>
          <a:bodyPr lIns="0" tIns="0" rIns="0" bIns="0" rtlCol="0" anchor="t">
            <a:spAutoFit/>
          </a:bodyPr>
          <a:lstStyle/>
          <a:p>
            <a:pPr algn="l">
              <a:lnSpc>
                <a:spcPts val="4654"/>
              </a:lnSpc>
            </a:pPr>
            <a:r>
              <a:rPr lang="en-US" sz="3814">
                <a:solidFill>
                  <a:srgbClr val="000000"/>
                </a:solidFill>
                <a:latin typeface="Hangyaboly 1"/>
                <a:ea typeface="Hangyaboly 1"/>
                <a:cs typeface="Hangyaboly 1"/>
                <a:sym typeface="Hangyaboly 1"/>
              </a:rPr>
              <a:t>Partager selon la plateforme utilisée en classe.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Freeform 7"/>
          <p:cNvSpPr/>
          <p:nvPr/>
        </p:nvSpPr>
        <p:spPr>
          <a:xfrm>
            <a:off x="-9089619" y="2619381"/>
            <a:ext cx="15792616" cy="15879230"/>
          </a:xfrm>
          <a:custGeom>
            <a:avLst/>
            <a:gdLst/>
            <a:ahLst/>
            <a:cxnLst/>
            <a:rect l="l" t="t" r="r" b="b"/>
            <a:pathLst>
              <a:path w="15792616" h="15879230">
                <a:moveTo>
                  <a:pt x="0" y="0"/>
                </a:moveTo>
                <a:lnTo>
                  <a:pt x="15792615" y="0"/>
                </a:lnTo>
                <a:lnTo>
                  <a:pt x="15792615" y="15879230"/>
                </a:lnTo>
                <a:lnTo>
                  <a:pt x="0" y="1587923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graphicFrame>
        <p:nvGraphicFramePr>
          <p:cNvPr id="8" name="Table 8"/>
          <p:cNvGraphicFramePr>
            <a:graphicFrameLocks noGrp="1"/>
          </p:cNvGraphicFramePr>
          <p:nvPr/>
        </p:nvGraphicFramePr>
        <p:xfrm>
          <a:off x="435405" y="2378286"/>
          <a:ext cx="17222921" cy="7229844"/>
        </p:xfrm>
        <a:graphic>
          <a:graphicData uri="http://schemas.openxmlformats.org/drawingml/2006/table">
            <a:tbl>
              <a:tblPr/>
              <a:tblGrid>
                <a:gridCol w="5772470">
                  <a:extLst>
                    <a:ext uri="{9D8B030D-6E8A-4147-A177-3AD203B41FA5}">
                      <a16:colId xmlns:a16="http://schemas.microsoft.com/office/drawing/2014/main" val="20000"/>
                    </a:ext>
                  </a:extLst>
                </a:gridCol>
                <a:gridCol w="6496890">
                  <a:extLst>
                    <a:ext uri="{9D8B030D-6E8A-4147-A177-3AD203B41FA5}">
                      <a16:colId xmlns:a16="http://schemas.microsoft.com/office/drawing/2014/main" val="20001"/>
                    </a:ext>
                  </a:extLst>
                </a:gridCol>
                <a:gridCol w="4953561">
                  <a:extLst>
                    <a:ext uri="{9D8B030D-6E8A-4147-A177-3AD203B41FA5}">
                      <a16:colId xmlns:a16="http://schemas.microsoft.com/office/drawing/2014/main" val="20002"/>
                    </a:ext>
                  </a:extLst>
                </a:gridCol>
              </a:tblGrid>
              <a:tr h="1842868">
                <a:tc>
                  <a:txBody>
                    <a:bodyPr/>
                    <a:lstStyle/>
                    <a:p>
                      <a:pPr algn="ctr">
                        <a:lnSpc>
                          <a:spcPts val="4759"/>
                        </a:lnSpc>
                        <a:defRPr/>
                      </a:pPr>
                      <a:r>
                        <a:rPr lang="en-US" sz="3399" b="1">
                          <a:solidFill>
                            <a:srgbClr val="000000"/>
                          </a:solidFill>
                          <a:latin typeface="Heebo Bold"/>
                          <a:ea typeface="Heebo Bold"/>
                          <a:cs typeface="Heebo Bold"/>
                          <a:sym typeface="Heebo Bold"/>
                        </a:rPr>
                        <a:t>Présentation et idéation</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A6CFE0"/>
                    </a:solidFill>
                  </a:tcPr>
                </a:tc>
                <a:tc>
                  <a:txBody>
                    <a:bodyPr/>
                    <a:lstStyle/>
                    <a:p>
                      <a:pPr algn="ctr">
                        <a:lnSpc>
                          <a:spcPts val="4759"/>
                        </a:lnSpc>
                        <a:defRPr/>
                      </a:pPr>
                      <a:r>
                        <a:rPr lang="en-US" sz="3399" b="1">
                          <a:solidFill>
                            <a:srgbClr val="000000"/>
                          </a:solidFill>
                          <a:latin typeface="Heebo Bold"/>
                          <a:ea typeface="Heebo Bold"/>
                          <a:cs typeface="Heebo Bold"/>
                          <a:sym typeface="Heebo Bold"/>
                        </a:rPr>
                        <a:t>Début des croquis </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A6CFE0"/>
                    </a:solidFill>
                  </a:tcPr>
                </a:tc>
                <a:tc>
                  <a:txBody>
                    <a:bodyPr/>
                    <a:lstStyle/>
                    <a:p>
                      <a:pPr algn="ctr">
                        <a:lnSpc>
                          <a:spcPts val="4759"/>
                        </a:lnSpc>
                        <a:defRPr/>
                      </a:pPr>
                      <a:r>
                        <a:rPr lang="en-US" sz="3399" b="1">
                          <a:solidFill>
                            <a:srgbClr val="000000"/>
                          </a:solidFill>
                          <a:latin typeface="Heebo Bold"/>
                          <a:ea typeface="Heebo Bold"/>
                          <a:cs typeface="Heebo Bold"/>
                          <a:sym typeface="Heebo Bold"/>
                        </a:rPr>
                        <a:t>Exercices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extLst>
                  <a:ext uri="{0D108BD9-81ED-4DB2-BD59-A6C34878D82A}">
                    <a16:rowId xmlns:a16="http://schemas.microsoft.com/office/drawing/2014/main" val="10000"/>
                  </a:ext>
                </a:extLst>
              </a:tr>
              <a:tr h="1696537">
                <a:tc>
                  <a:txBody>
                    <a:bodyPr/>
                    <a:lstStyle/>
                    <a:p>
                      <a:pPr algn="ctr">
                        <a:lnSpc>
                          <a:spcPts val="4759"/>
                        </a:lnSpc>
                        <a:defRPr/>
                      </a:pPr>
                      <a:r>
                        <a:rPr lang="en-US" sz="3399" b="1">
                          <a:solidFill>
                            <a:srgbClr val="000000"/>
                          </a:solidFill>
                          <a:latin typeface="Heebo Bold"/>
                          <a:ea typeface="Heebo Bold"/>
                          <a:cs typeface="Heebo Bold"/>
                          <a:sym typeface="Heebo Bold"/>
                        </a:rPr>
                        <a:t>Exercices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ctr">
                        <a:lnSpc>
                          <a:spcPts val="4759"/>
                        </a:lnSpc>
                        <a:defRPr/>
                      </a:pPr>
                      <a:r>
                        <a:rPr lang="en-US" sz="3399" b="1">
                          <a:solidFill>
                            <a:srgbClr val="000000"/>
                          </a:solidFill>
                          <a:latin typeface="Heebo Bold"/>
                          <a:ea typeface="Heebo Bold"/>
                          <a:cs typeface="Heebo Bold"/>
                          <a:sym typeface="Heebo Bold"/>
                        </a:rPr>
                        <a:t>Exercices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ctr">
                        <a:lnSpc>
                          <a:spcPts val="4759"/>
                        </a:lnSpc>
                        <a:defRPr/>
                      </a:pPr>
                      <a:r>
                        <a:rPr lang="en-US" sz="3399" b="1">
                          <a:solidFill>
                            <a:srgbClr val="000000"/>
                          </a:solidFill>
                          <a:latin typeface="Heebo Bold"/>
                          <a:ea typeface="Heebo Bold"/>
                          <a:cs typeface="Heebo Bold"/>
                          <a:sym typeface="Heebo Bold"/>
                        </a:rPr>
                        <a:t>Exercices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extLst>
                  <a:ext uri="{0D108BD9-81ED-4DB2-BD59-A6C34878D82A}">
                    <a16:rowId xmlns:a16="http://schemas.microsoft.com/office/drawing/2014/main" val="10001"/>
                  </a:ext>
                </a:extLst>
              </a:tr>
              <a:tr h="1839122">
                <a:tc>
                  <a:txBody>
                    <a:bodyPr/>
                    <a:lstStyle/>
                    <a:p>
                      <a:pPr algn="ctr">
                        <a:lnSpc>
                          <a:spcPts val="4759"/>
                        </a:lnSpc>
                        <a:defRPr/>
                      </a:pPr>
                      <a:r>
                        <a:rPr lang="en-US" sz="3399" b="1">
                          <a:solidFill>
                            <a:srgbClr val="000000"/>
                          </a:solidFill>
                          <a:latin typeface="Heebo Bold"/>
                          <a:ea typeface="Heebo Bold"/>
                          <a:cs typeface="Heebo Bold"/>
                          <a:sym typeface="Heebo Bold"/>
                        </a:rPr>
                        <a:t>Exercices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D699"/>
                    </a:solidFill>
                  </a:tcPr>
                </a:tc>
                <a:tc>
                  <a:txBody>
                    <a:bodyPr/>
                    <a:lstStyle/>
                    <a:p>
                      <a:pPr algn="ctr">
                        <a:lnSpc>
                          <a:spcPts val="4759"/>
                        </a:lnSpc>
                        <a:defRPr/>
                      </a:pPr>
                      <a:r>
                        <a:rPr lang="en-US" sz="3399" b="1">
                          <a:solidFill>
                            <a:srgbClr val="000000"/>
                          </a:solidFill>
                          <a:latin typeface="Heebo Bold"/>
                          <a:ea typeface="Heebo Bold"/>
                          <a:cs typeface="Heebo Bold"/>
                          <a:sym typeface="Heebo Bold"/>
                        </a:rPr>
                        <a:t>Réalisation finale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FFF"/>
                    </a:solidFill>
                  </a:tcPr>
                </a:tc>
                <a:tc>
                  <a:txBody>
                    <a:bodyPr/>
                    <a:lstStyle/>
                    <a:p>
                      <a:pPr algn="ctr">
                        <a:lnSpc>
                          <a:spcPts val="4759"/>
                        </a:lnSpc>
                        <a:defRPr/>
                      </a:pPr>
                      <a:r>
                        <a:rPr lang="en-US" sz="3399" b="1">
                          <a:solidFill>
                            <a:srgbClr val="000000"/>
                          </a:solidFill>
                          <a:latin typeface="Heebo Bold"/>
                          <a:ea typeface="Heebo Bold"/>
                          <a:cs typeface="Heebo Bold"/>
                          <a:sym typeface="Heebo Bold"/>
                        </a:rPr>
                        <a:t>Réalisation finale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851317">
                <a:tc>
                  <a:txBody>
                    <a:bodyPr/>
                    <a:lstStyle/>
                    <a:p>
                      <a:pPr algn="ctr">
                        <a:lnSpc>
                          <a:spcPts val="4759"/>
                        </a:lnSpc>
                        <a:defRPr/>
                      </a:pPr>
                      <a:r>
                        <a:rPr lang="en-US" sz="3399" b="1">
                          <a:solidFill>
                            <a:srgbClr val="000000"/>
                          </a:solidFill>
                          <a:latin typeface="Heebo Bold"/>
                          <a:ea typeface="Heebo Bold"/>
                          <a:cs typeface="Heebo Bold"/>
                          <a:sym typeface="Heebo Bold"/>
                        </a:rPr>
                        <a:t>Réalisation finale</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FFF"/>
                    </a:solidFill>
                  </a:tcPr>
                </a:tc>
                <a:tc>
                  <a:txBody>
                    <a:bodyPr/>
                    <a:lstStyle/>
                    <a:p>
                      <a:pPr algn="ctr">
                        <a:lnSpc>
                          <a:spcPts val="4759"/>
                        </a:lnSpc>
                        <a:defRPr/>
                      </a:pPr>
                      <a:r>
                        <a:rPr lang="en-US" sz="3399" b="1">
                          <a:solidFill>
                            <a:srgbClr val="000000"/>
                          </a:solidFill>
                          <a:latin typeface="Heebo Bold"/>
                          <a:ea typeface="Heebo Bold"/>
                          <a:cs typeface="Heebo Bold"/>
                          <a:sym typeface="Heebo Bold"/>
                        </a:rPr>
                        <a:t>Retour réflexif et appréciation d’un travail de pair</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FFF"/>
                    </a:solidFill>
                  </a:tcPr>
                </a:tc>
                <a:tc>
                  <a:txBody>
                    <a:bodyPr/>
                    <a:lstStyle/>
                    <a:p>
                      <a:pPr algn="ctr">
                        <a:lnSpc>
                          <a:spcPts val="4059"/>
                        </a:lnSpc>
                        <a:defRPr/>
                      </a:pP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9" name="TextBox 9"/>
          <p:cNvSpPr txBox="1"/>
          <p:nvPr/>
        </p:nvSpPr>
        <p:spPr>
          <a:xfrm>
            <a:off x="834431" y="-183296"/>
            <a:ext cx="16424869" cy="2050253"/>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Déroulement des cours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6368541" y="2350267"/>
            <a:ext cx="10700025" cy="2184904"/>
          </a:xfrm>
          <a:prstGeom prst="rect">
            <a:avLst/>
          </a:prstGeom>
        </p:spPr>
        <p:txBody>
          <a:bodyPr lIns="0" tIns="0" rIns="0" bIns="0" rtlCol="0" anchor="t">
            <a:spAutoFit/>
          </a:bodyPr>
          <a:lstStyle/>
          <a:p>
            <a:pPr algn="l">
              <a:lnSpc>
                <a:spcPts val="8308"/>
              </a:lnSpc>
            </a:pPr>
            <a:r>
              <a:rPr lang="en-US" sz="9231">
                <a:solidFill>
                  <a:srgbClr val="000000"/>
                </a:solidFill>
                <a:latin typeface="Hangyaboly 1"/>
                <a:ea typeface="Hangyaboly 1"/>
                <a:cs typeface="Hangyaboly 1"/>
                <a:sym typeface="Hangyaboly 1"/>
              </a:rPr>
              <a:t>REMETS TON FINAL EN FICHIER .AFDESIGNER </a:t>
            </a:r>
          </a:p>
        </p:txBody>
      </p:sp>
      <p:sp>
        <p:nvSpPr>
          <p:cNvPr id="8" name="TextBox 8"/>
          <p:cNvSpPr txBox="1"/>
          <p:nvPr/>
        </p:nvSpPr>
        <p:spPr>
          <a:xfrm>
            <a:off x="8140808" y="4754967"/>
            <a:ext cx="7679646" cy="3480677"/>
          </a:xfrm>
          <a:prstGeom prst="rect">
            <a:avLst/>
          </a:prstGeom>
        </p:spPr>
        <p:txBody>
          <a:bodyPr lIns="0" tIns="0" rIns="0" bIns="0" rtlCol="0" anchor="t">
            <a:spAutoFit/>
          </a:bodyPr>
          <a:lstStyle/>
          <a:p>
            <a:pPr algn="ctr">
              <a:lnSpc>
                <a:spcPts val="13951"/>
              </a:lnSpc>
            </a:pPr>
            <a:r>
              <a:rPr lang="en-US" sz="9965">
                <a:solidFill>
                  <a:srgbClr val="000000"/>
                </a:solidFill>
                <a:latin typeface="Heebo"/>
                <a:ea typeface="Heebo"/>
                <a:cs typeface="Heebo"/>
                <a:sym typeface="Heebo"/>
              </a:rPr>
              <a:t>AINSI QUE CE CAHIER!</a:t>
            </a:r>
          </a:p>
        </p:txBody>
      </p:sp>
      <p:sp>
        <p:nvSpPr>
          <p:cNvPr id="9" name="Freeform 9"/>
          <p:cNvSpPr/>
          <p:nvPr/>
        </p:nvSpPr>
        <p:spPr>
          <a:xfrm>
            <a:off x="-6020039" y="-1846257"/>
            <a:ext cx="13091134" cy="13019728"/>
          </a:xfrm>
          <a:custGeom>
            <a:avLst/>
            <a:gdLst/>
            <a:ahLst/>
            <a:cxnLst/>
            <a:rect l="l" t="t" r="r" b="b"/>
            <a:pathLst>
              <a:path w="13091134" h="13019728">
                <a:moveTo>
                  <a:pt x="0" y="0"/>
                </a:moveTo>
                <a:lnTo>
                  <a:pt x="13091134" y="0"/>
                </a:lnTo>
                <a:lnTo>
                  <a:pt x="13091134" y="13019727"/>
                </a:lnTo>
                <a:lnTo>
                  <a:pt x="0" y="13019727"/>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sp>
        <p:nvSpPr>
          <p:cNvPr id="2" name="Freeform 2"/>
          <p:cNvSpPr/>
          <p:nvPr/>
        </p:nvSpPr>
        <p:spPr>
          <a:xfrm>
            <a:off x="-641975" y="-5435223"/>
            <a:ext cx="20865490" cy="7246016"/>
          </a:xfrm>
          <a:custGeom>
            <a:avLst/>
            <a:gdLst/>
            <a:ahLst/>
            <a:cxnLst/>
            <a:rect l="l" t="t" r="r" b="b"/>
            <a:pathLst>
              <a:path w="20865490" h="7246016">
                <a:moveTo>
                  <a:pt x="0" y="0"/>
                </a:moveTo>
                <a:lnTo>
                  <a:pt x="20865490" y="0"/>
                </a:lnTo>
                <a:lnTo>
                  <a:pt x="20865490" y="7246015"/>
                </a:lnTo>
                <a:lnTo>
                  <a:pt x="0" y="724601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3" name="Freeform 3"/>
          <p:cNvSpPr/>
          <p:nvPr/>
        </p:nvSpPr>
        <p:spPr>
          <a:xfrm>
            <a:off x="-136607" y="8858359"/>
            <a:ext cx="16219245" cy="5632501"/>
          </a:xfrm>
          <a:custGeom>
            <a:avLst/>
            <a:gdLst/>
            <a:ahLst/>
            <a:cxnLst/>
            <a:rect l="l" t="t" r="r" b="b"/>
            <a:pathLst>
              <a:path w="16219245" h="5632501">
                <a:moveTo>
                  <a:pt x="0" y="0"/>
                </a:moveTo>
                <a:lnTo>
                  <a:pt x="16219244" y="0"/>
                </a:lnTo>
                <a:lnTo>
                  <a:pt x="16219244" y="5632502"/>
                </a:lnTo>
                <a:lnTo>
                  <a:pt x="0" y="56325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rot="6467081">
            <a:off x="9332936" y="-10758048"/>
            <a:ext cx="9283797" cy="12484324"/>
          </a:xfrm>
          <a:custGeom>
            <a:avLst/>
            <a:gdLst/>
            <a:ahLst/>
            <a:cxnLst/>
            <a:rect l="l" t="t" r="r" b="b"/>
            <a:pathLst>
              <a:path w="9283797" h="12484324">
                <a:moveTo>
                  <a:pt x="0" y="0"/>
                </a:moveTo>
                <a:lnTo>
                  <a:pt x="9283797" y="0"/>
                </a:lnTo>
                <a:lnTo>
                  <a:pt x="9283797" y="12484324"/>
                </a:lnTo>
                <a:lnTo>
                  <a:pt x="0" y="1248432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5" name="TextBox 5"/>
          <p:cNvSpPr txBox="1"/>
          <p:nvPr/>
        </p:nvSpPr>
        <p:spPr>
          <a:xfrm rot="1096026">
            <a:off x="14954381" y="888497"/>
            <a:ext cx="4152890" cy="439238"/>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sp>
        <p:nvSpPr>
          <p:cNvPr id="6" name="TextBox 6"/>
          <p:cNvSpPr txBox="1"/>
          <p:nvPr/>
        </p:nvSpPr>
        <p:spPr>
          <a:xfrm>
            <a:off x="1428771" y="228600"/>
            <a:ext cx="11442155" cy="1905001"/>
          </a:xfrm>
          <a:prstGeom prst="rect">
            <a:avLst/>
          </a:prstGeom>
        </p:spPr>
        <p:txBody>
          <a:bodyPr lIns="0" tIns="0" rIns="0" bIns="0" rtlCol="0" anchor="t">
            <a:spAutoFit/>
          </a:bodyPr>
          <a:lstStyle/>
          <a:p>
            <a:pPr algn="l">
              <a:lnSpc>
                <a:spcPts val="7200"/>
              </a:lnSpc>
            </a:pPr>
            <a:r>
              <a:rPr lang="en-US" sz="8000">
                <a:solidFill>
                  <a:srgbClr val="000000"/>
                </a:solidFill>
                <a:latin typeface="Hangyaboly 1"/>
                <a:ea typeface="Hangyaboly 1"/>
                <a:cs typeface="Hangyaboly 1"/>
                <a:sym typeface="Hangyaboly 1"/>
              </a:rPr>
              <a:t>Document de présentation et cahier de travail</a:t>
            </a:r>
          </a:p>
        </p:txBody>
      </p:sp>
      <p:sp>
        <p:nvSpPr>
          <p:cNvPr id="7" name="Freeform 7"/>
          <p:cNvSpPr/>
          <p:nvPr/>
        </p:nvSpPr>
        <p:spPr>
          <a:xfrm rot="4119391">
            <a:off x="-2663850" y="324868"/>
            <a:ext cx="4092356" cy="4114800"/>
          </a:xfrm>
          <a:custGeom>
            <a:avLst/>
            <a:gdLst/>
            <a:ahLst/>
            <a:cxnLst/>
            <a:rect l="l" t="t" r="r" b="b"/>
            <a:pathLst>
              <a:path w="4092356" h="4114800">
                <a:moveTo>
                  <a:pt x="0" y="0"/>
                </a:moveTo>
                <a:lnTo>
                  <a:pt x="4092356" y="0"/>
                </a:lnTo>
                <a:lnTo>
                  <a:pt x="4092356"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8" name="Freeform 8"/>
          <p:cNvSpPr/>
          <p:nvPr/>
        </p:nvSpPr>
        <p:spPr>
          <a:xfrm rot="-5625383">
            <a:off x="16020603" y="7559745"/>
            <a:ext cx="4069911" cy="4114800"/>
          </a:xfrm>
          <a:custGeom>
            <a:avLst/>
            <a:gdLst/>
            <a:ahLst/>
            <a:cxnLst/>
            <a:rect l="l" t="t" r="r" b="b"/>
            <a:pathLst>
              <a:path w="4069911" h="4114800">
                <a:moveTo>
                  <a:pt x="0" y="0"/>
                </a:moveTo>
                <a:lnTo>
                  <a:pt x="4069911" y="0"/>
                </a:lnTo>
                <a:lnTo>
                  <a:pt x="4069911"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9" name="Group 9"/>
          <p:cNvGrpSpPr/>
          <p:nvPr/>
        </p:nvGrpSpPr>
        <p:grpSpPr>
          <a:xfrm>
            <a:off x="1719353" y="2556792"/>
            <a:ext cx="13193689" cy="2355372"/>
            <a:chOff x="0" y="0"/>
            <a:chExt cx="17591585" cy="3140496"/>
          </a:xfrm>
        </p:grpSpPr>
        <p:sp>
          <p:nvSpPr>
            <p:cNvPr id="10" name="TextBox 10"/>
            <p:cNvSpPr txBox="1"/>
            <p:nvPr/>
          </p:nvSpPr>
          <p:spPr>
            <a:xfrm>
              <a:off x="0" y="957317"/>
              <a:ext cx="17591585" cy="2183179"/>
            </a:xfrm>
            <a:prstGeom prst="rect">
              <a:avLst/>
            </a:prstGeom>
          </p:spPr>
          <p:txBody>
            <a:bodyPr lIns="0" tIns="0" rIns="0" bIns="0" rtlCol="0" anchor="t">
              <a:spAutoFit/>
            </a:bodyPr>
            <a:lstStyle/>
            <a:p>
              <a:pPr algn="l">
                <a:lnSpc>
                  <a:spcPts val="6853"/>
                </a:lnSpc>
                <a:spcBef>
                  <a:spcPct val="0"/>
                </a:spcBef>
              </a:pPr>
              <a:r>
                <a:rPr lang="en-US" sz="4283">
                  <a:solidFill>
                    <a:srgbClr val="000000"/>
                  </a:solidFill>
                  <a:latin typeface="Heebo"/>
                  <a:ea typeface="Heebo"/>
                  <a:cs typeface="Heebo"/>
                  <a:sym typeface="Heebo"/>
                </a:rPr>
                <a:t>Les pages contenants un          sont dans le document afin que tu les remplisses </a:t>
              </a:r>
            </a:p>
          </p:txBody>
        </p:sp>
        <p:sp>
          <p:nvSpPr>
            <p:cNvPr id="11" name="Freeform 11"/>
            <p:cNvSpPr/>
            <p:nvPr/>
          </p:nvSpPr>
          <p:spPr>
            <a:xfrm rot="-6160883">
              <a:off x="8419045" y="-203182"/>
              <a:ext cx="1699315" cy="2644848"/>
            </a:xfrm>
            <a:custGeom>
              <a:avLst/>
              <a:gdLst/>
              <a:ahLst/>
              <a:cxnLst/>
              <a:rect l="l" t="t" r="r" b="b"/>
              <a:pathLst>
                <a:path w="1699315" h="2644848">
                  <a:moveTo>
                    <a:pt x="0" y="0"/>
                  </a:moveTo>
                  <a:lnTo>
                    <a:pt x="1699315" y="0"/>
                  </a:lnTo>
                  <a:lnTo>
                    <a:pt x="1699315" y="2644848"/>
                  </a:lnTo>
                  <a:lnTo>
                    <a:pt x="0" y="2644848"/>
                  </a:lnTo>
                  <a:lnTo>
                    <a:pt x="0" y="0"/>
                  </a:lnTo>
                  <a:close/>
                </a:path>
              </a:pathLst>
            </a:custGeom>
            <a:blipFill>
              <a:blip r:embed="rId6"/>
              <a:stretch>
                <a:fillRect/>
              </a:stretch>
            </a:blipFill>
          </p:spPr>
          <p:txBody>
            <a:bodyPr/>
            <a:lstStyle/>
            <a:p>
              <a:endParaRPr lang="fr-CA"/>
            </a:p>
          </p:txBody>
        </p:sp>
      </p:grpSp>
      <p:sp>
        <p:nvSpPr>
          <p:cNvPr id="12" name="Freeform 12"/>
          <p:cNvSpPr/>
          <p:nvPr/>
        </p:nvSpPr>
        <p:spPr>
          <a:xfrm>
            <a:off x="2410399" y="7360068"/>
            <a:ext cx="8607329" cy="907741"/>
          </a:xfrm>
          <a:custGeom>
            <a:avLst/>
            <a:gdLst/>
            <a:ahLst/>
            <a:cxnLst/>
            <a:rect l="l" t="t" r="r" b="b"/>
            <a:pathLst>
              <a:path w="8607329" h="907741">
                <a:moveTo>
                  <a:pt x="0" y="0"/>
                </a:moveTo>
                <a:lnTo>
                  <a:pt x="8607329" y="0"/>
                </a:lnTo>
                <a:lnTo>
                  <a:pt x="8607329" y="907741"/>
                </a:lnTo>
                <a:lnTo>
                  <a:pt x="0" y="907741"/>
                </a:lnTo>
                <a:lnTo>
                  <a:pt x="0" y="0"/>
                </a:lnTo>
                <a:close/>
              </a:path>
            </a:pathLst>
          </a:custGeom>
          <a:blipFill>
            <a:blip r:embed="rId7"/>
            <a:stretch>
              <a:fillRect/>
            </a:stretch>
          </a:blipFill>
        </p:spPr>
        <p:txBody>
          <a:bodyPr/>
          <a:lstStyle/>
          <a:p>
            <a:endParaRPr lang="fr-CA"/>
          </a:p>
        </p:txBody>
      </p:sp>
      <p:sp>
        <p:nvSpPr>
          <p:cNvPr id="13" name="TextBox 13"/>
          <p:cNvSpPr txBox="1"/>
          <p:nvPr/>
        </p:nvSpPr>
        <p:spPr>
          <a:xfrm>
            <a:off x="1664610" y="5570817"/>
            <a:ext cx="14774871" cy="2544640"/>
          </a:xfrm>
          <a:prstGeom prst="rect">
            <a:avLst/>
          </a:prstGeom>
        </p:spPr>
        <p:txBody>
          <a:bodyPr lIns="0" tIns="0" rIns="0" bIns="0" rtlCol="0" anchor="t">
            <a:spAutoFit/>
          </a:bodyPr>
          <a:lstStyle/>
          <a:p>
            <a:pPr algn="l">
              <a:lnSpc>
                <a:spcPts val="6853"/>
              </a:lnSpc>
            </a:pPr>
            <a:r>
              <a:rPr lang="en-US" sz="4283">
                <a:solidFill>
                  <a:srgbClr val="000000"/>
                </a:solidFill>
                <a:latin typeface="Heebo"/>
                <a:ea typeface="Heebo"/>
                <a:cs typeface="Heebo"/>
                <a:sym typeface="Heebo"/>
              </a:rPr>
              <a:t>Renomme tout de suite le document avec ton </a:t>
            </a:r>
            <a:r>
              <a:rPr lang="en-US" sz="4283" b="1">
                <a:solidFill>
                  <a:srgbClr val="000000"/>
                </a:solidFill>
                <a:latin typeface="Heebo Bold"/>
                <a:ea typeface="Heebo Bold"/>
                <a:cs typeface="Heebo Bold"/>
                <a:sym typeface="Heebo Bold"/>
              </a:rPr>
              <a:t>prénom, nom de famille_image ta marque</a:t>
            </a:r>
          </a:p>
          <a:p>
            <a:pPr algn="l">
              <a:lnSpc>
                <a:spcPts val="6853"/>
              </a:lnSpc>
              <a:spcBef>
                <a:spcPct val="0"/>
              </a:spcBef>
            </a:pPr>
            <a:r>
              <a:rPr lang="en-US" sz="4283">
                <a:solidFill>
                  <a:srgbClr val="000000"/>
                </a:solidFill>
                <a:latin typeface="Heebo"/>
                <a:ea typeface="Heebo"/>
                <a:cs typeface="Heebo"/>
                <a:sym typeface="Heebo"/>
              </a:rPr>
              <a:t>ex: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514350" y="3198639"/>
            <a:ext cx="17445640" cy="7465059"/>
          </a:xfrm>
          <a:prstGeom prst="rect">
            <a:avLst/>
          </a:prstGeom>
        </p:spPr>
        <p:txBody>
          <a:bodyPr lIns="0" tIns="0" rIns="0" bIns="0" rtlCol="0" anchor="t">
            <a:spAutoFit/>
          </a:bodyPr>
          <a:lstStyle/>
          <a:p>
            <a:pPr algn="l">
              <a:lnSpc>
                <a:spcPts val="8480"/>
              </a:lnSpc>
            </a:pPr>
            <a:r>
              <a:rPr lang="en-US" sz="5300">
                <a:solidFill>
                  <a:srgbClr val="000000"/>
                </a:solidFill>
                <a:latin typeface="Heebo"/>
                <a:ea typeface="Heebo"/>
                <a:cs typeface="Heebo"/>
                <a:sym typeface="Heebo"/>
              </a:rPr>
              <a:t>Il est suggéré de demander aux élèves de le rendre DÈS la création de leur copie (nous ne vous conseillons pas par le biais de Canva puisque l’accès de l’élève sera verrouillé.) De ce fait, l’oubli de remise est évité et la personne enseignante peut valider la progression de ses élèves en temps réel. </a:t>
            </a:r>
          </a:p>
          <a:p>
            <a:pPr algn="l">
              <a:lnSpc>
                <a:spcPts val="8480"/>
              </a:lnSpc>
            </a:pPr>
            <a:endParaRPr lang="en-US" sz="5300">
              <a:solidFill>
                <a:srgbClr val="000000"/>
              </a:solidFill>
              <a:latin typeface="Heebo"/>
              <a:ea typeface="Heebo"/>
              <a:cs typeface="Heebo"/>
              <a:sym typeface="Heebo"/>
            </a:endParaRPr>
          </a:p>
        </p:txBody>
      </p:sp>
      <p:sp>
        <p:nvSpPr>
          <p:cNvPr id="8" name="TextBox 8"/>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Propositions de procédure</a:t>
            </a:r>
          </a:p>
        </p:txBody>
      </p:sp>
      <p:sp>
        <p:nvSpPr>
          <p:cNvPr id="9" name="TextBox 9"/>
          <p:cNvSpPr txBox="1"/>
          <p:nvPr/>
        </p:nvSpPr>
        <p:spPr>
          <a:xfrm>
            <a:off x="932573" y="2114607"/>
            <a:ext cx="17355427" cy="1021092"/>
          </a:xfrm>
          <a:prstGeom prst="rect">
            <a:avLst/>
          </a:prstGeom>
        </p:spPr>
        <p:txBody>
          <a:bodyPr lIns="0" tIns="0" rIns="0" bIns="0" rtlCol="0" anchor="t">
            <a:spAutoFit/>
          </a:bodyPr>
          <a:lstStyle/>
          <a:p>
            <a:pPr algn="l">
              <a:lnSpc>
                <a:spcPts val="7470"/>
              </a:lnSpc>
            </a:pPr>
            <a:r>
              <a:rPr lang="en-US" sz="8300">
                <a:solidFill>
                  <a:srgbClr val="384F5C"/>
                </a:solidFill>
                <a:latin typeface="Hangyaboly 1"/>
                <a:ea typeface="Hangyaboly 1"/>
                <a:cs typeface="Hangyaboly 1"/>
                <a:sym typeface="Hangyaboly 1"/>
              </a:rPr>
              <a:t>Rendre le cahier de travail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grpSp>
        <p:nvGrpSpPr>
          <p:cNvPr id="7" name="Group 7"/>
          <p:cNvGrpSpPr/>
          <p:nvPr/>
        </p:nvGrpSpPr>
        <p:grpSpPr>
          <a:xfrm>
            <a:off x="586288" y="4445501"/>
            <a:ext cx="5418038" cy="3397862"/>
            <a:chOff x="0" y="0"/>
            <a:chExt cx="892138" cy="559494"/>
          </a:xfrm>
        </p:grpSpPr>
        <p:sp>
          <p:nvSpPr>
            <p:cNvPr id="8" name="Freeform 8"/>
            <p:cNvSpPr/>
            <p:nvPr/>
          </p:nvSpPr>
          <p:spPr>
            <a:xfrm>
              <a:off x="0" y="0"/>
              <a:ext cx="892138" cy="559494"/>
            </a:xfrm>
            <a:custGeom>
              <a:avLst/>
              <a:gdLst/>
              <a:ahLst/>
              <a:cxnLst/>
              <a:rect l="l" t="t" r="r" b="b"/>
              <a:pathLst>
                <a:path w="892138" h="559494">
                  <a:moveTo>
                    <a:pt x="32865" y="0"/>
                  </a:moveTo>
                  <a:lnTo>
                    <a:pt x="859273" y="0"/>
                  </a:lnTo>
                  <a:cubicBezTo>
                    <a:pt x="877424" y="0"/>
                    <a:pt x="892138" y="14714"/>
                    <a:pt x="892138" y="32865"/>
                  </a:cubicBezTo>
                  <a:lnTo>
                    <a:pt x="892138" y="526629"/>
                  </a:lnTo>
                  <a:cubicBezTo>
                    <a:pt x="892138" y="535346"/>
                    <a:pt x="888676" y="543705"/>
                    <a:pt x="882512" y="549869"/>
                  </a:cubicBezTo>
                  <a:cubicBezTo>
                    <a:pt x="876349" y="556032"/>
                    <a:pt x="867989" y="559494"/>
                    <a:pt x="859273" y="559494"/>
                  </a:cubicBezTo>
                  <a:lnTo>
                    <a:pt x="32865" y="559494"/>
                  </a:lnTo>
                  <a:cubicBezTo>
                    <a:pt x="14714" y="559494"/>
                    <a:pt x="0" y="544780"/>
                    <a:pt x="0" y="526629"/>
                  </a:cubicBezTo>
                  <a:lnTo>
                    <a:pt x="0" y="32865"/>
                  </a:lnTo>
                  <a:cubicBezTo>
                    <a:pt x="0" y="14714"/>
                    <a:pt x="14714" y="0"/>
                    <a:pt x="32865" y="0"/>
                  </a:cubicBezTo>
                  <a:close/>
                </a:path>
              </a:pathLst>
            </a:custGeom>
            <a:blipFill>
              <a:blip r:embed="rId4"/>
              <a:stretch>
                <a:fillRect t="-1972" b="-1972"/>
              </a:stretch>
            </a:blipFill>
            <a:ln w="47625" cap="rnd">
              <a:solidFill>
                <a:srgbClr val="384F5C"/>
              </a:solidFill>
              <a:prstDash val="solid"/>
              <a:round/>
            </a:ln>
          </p:spPr>
          <p:txBody>
            <a:bodyPr/>
            <a:lstStyle/>
            <a:p>
              <a:endParaRPr lang="fr-CA"/>
            </a:p>
          </p:txBody>
        </p:sp>
      </p:grpSp>
      <p:grpSp>
        <p:nvGrpSpPr>
          <p:cNvPr id="9" name="Group 9"/>
          <p:cNvGrpSpPr/>
          <p:nvPr/>
        </p:nvGrpSpPr>
        <p:grpSpPr>
          <a:xfrm>
            <a:off x="6435464" y="4445501"/>
            <a:ext cx="5418038" cy="3397862"/>
            <a:chOff x="0" y="0"/>
            <a:chExt cx="892138" cy="559494"/>
          </a:xfrm>
        </p:grpSpPr>
        <p:sp>
          <p:nvSpPr>
            <p:cNvPr id="10" name="Freeform 10"/>
            <p:cNvSpPr/>
            <p:nvPr/>
          </p:nvSpPr>
          <p:spPr>
            <a:xfrm>
              <a:off x="0" y="0"/>
              <a:ext cx="892138" cy="559494"/>
            </a:xfrm>
            <a:custGeom>
              <a:avLst/>
              <a:gdLst/>
              <a:ahLst/>
              <a:cxnLst/>
              <a:rect l="l" t="t" r="r" b="b"/>
              <a:pathLst>
                <a:path w="892138" h="559494">
                  <a:moveTo>
                    <a:pt x="32865" y="0"/>
                  </a:moveTo>
                  <a:lnTo>
                    <a:pt x="859273" y="0"/>
                  </a:lnTo>
                  <a:cubicBezTo>
                    <a:pt x="877424" y="0"/>
                    <a:pt x="892138" y="14714"/>
                    <a:pt x="892138" y="32865"/>
                  </a:cubicBezTo>
                  <a:lnTo>
                    <a:pt x="892138" y="526629"/>
                  </a:lnTo>
                  <a:cubicBezTo>
                    <a:pt x="892138" y="535346"/>
                    <a:pt x="888676" y="543705"/>
                    <a:pt x="882512" y="549869"/>
                  </a:cubicBezTo>
                  <a:cubicBezTo>
                    <a:pt x="876349" y="556032"/>
                    <a:pt x="867989" y="559494"/>
                    <a:pt x="859273" y="559494"/>
                  </a:cubicBezTo>
                  <a:lnTo>
                    <a:pt x="32865" y="559494"/>
                  </a:lnTo>
                  <a:cubicBezTo>
                    <a:pt x="14714" y="559494"/>
                    <a:pt x="0" y="544780"/>
                    <a:pt x="0" y="526629"/>
                  </a:cubicBezTo>
                  <a:lnTo>
                    <a:pt x="0" y="32865"/>
                  </a:lnTo>
                  <a:cubicBezTo>
                    <a:pt x="0" y="14714"/>
                    <a:pt x="14714" y="0"/>
                    <a:pt x="32865" y="0"/>
                  </a:cubicBezTo>
                  <a:close/>
                </a:path>
              </a:pathLst>
            </a:custGeom>
            <a:blipFill>
              <a:blip r:embed="rId5"/>
              <a:stretch>
                <a:fillRect t="-8839" b="-8839"/>
              </a:stretch>
            </a:blipFill>
            <a:ln w="47625" cap="rnd">
              <a:solidFill>
                <a:srgbClr val="384F5C"/>
              </a:solidFill>
              <a:prstDash val="solid"/>
              <a:round/>
            </a:ln>
          </p:spPr>
          <p:txBody>
            <a:bodyPr/>
            <a:lstStyle/>
            <a:p>
              <a:endParaRPr lang="fr-CA"/>
            </a:p>
          </p:txBody>
        </p:sp>
      </p:grpSp>
      <p:grpSp>
        <p:nvGrpSpPr>
          <p:cNvPr id="11" name="Group 11"/>
          <p:cNvGrpSpPr/>
          <p:nvPr/>
        </p:nvGrpSpPr>
        <p:grpSpPr>
          <a:xfrm>
            <a:off x="12283673" y="4445501"/>
            <a:ext cx="5418038" cy="3397862"/>
            <a:chOff x="0" y="0"/>
            <a:chExt cx="892138" cy="559494"/>
          </a:xfrm>
        </p:grpSpPr>
        <p:sp>
          <p:nvSpPr>
            <p:cNvPr id="12" name="Freeform 12"/>
            <p:cNvSpPr/>
            <p:nvPr/>
          </p:nvSpPr>
          <p:spPr>
            <a:xfrm>
              <a:off x="0" y="0"/>
              <a:ext cx="892138" cy="559494"/>
            </a:xfrm>
            <a:custGeom>
              <a:avLst/>
              <a:gdLst/>
              <a:ahLst/>
              <a:cxnLst/>
              <a:rect l="l" t="t" r="r" b="b"/>
              <a:pathLst>
                <a:path w="892138" h="559494">
                  <a:moveTo>
                    <a:pt x="32865" y="0"/>
                  </a:moveTo>
                  <a:lnTo>
                    <a:pt x="859273" y="0"/>
                  </a:lnTo>
                  <a:cubicBezTo>
                    <a:pt x="877424" y="0"/>
                    <a:pt x="892138" y="14714"/>
                    <a:pt x="892138" y="32865"/>
                  </a:cubicBezTo>
                  <a:lnTo>
                    <a:pt x="892138" y="526629"/>
                  </a:lnTo>
                  <a:cubicBezTo>
                    <a:pt x="892138" y="535346"/>
                    <a:pt x="888676" y="543705"/>
                    <a:pt x="882512" y="549869"/>
                  </a:cubicBezTo>
                  <a:cubicBezTo>
                    <a:pt x="876349" y="556032"/>
                    <a:pt x="867989" y="559494"/>
                    <a:pt x="859273" y="559494"/>
                  </a:cubicBezTo>
                  <a:lnTo>
                    <a:pt x="32865" y="559494"/>
                  </a:lnTo>
                  <a:cubicBezTo>
                    <a:pt x="14714" y="559494"/>
                    <a:pt x="0" y="544780"/>
                    <a:pt x="0" y="526629"/>
                  </a:cubicBezTo>
                  <a:lnTo>
                    <a:pt x="0" y="32865"/>
                  </a:lnTo>
                  <a:cubicBezTo>
                    <a:pt x="0" y="14714"/>
                    <a:pt x="14714" y="0"/>
                    <a:pt x="32865" y="0"/>
                  </a:cubicBezTo>
                  <a:close/>
                </a:path>
              </a:pathLst>
            </a:custGeom>
            <a:blipFill>
              <a:blip r:embed="rId6"/>
              <a:stretch>
                <a:fillRect l="-32862" r="-32862"/>
              </a:stretch>
            </a:blipFill>
            <a:ln w="47625" cap="rnd">
              <a:solidFill>
                <a:srgbClr val="384F5C"/>
              </a:solidFill>
              <a:prstDash val="solid"/>
              <a:round/>
            </a:ln>
          </p:spPr>
          <p:txBody>
            <a:bodyPr/>
            <a:lstStyle/>
            <a:p>
              <a:endParaRPr lang="fr-CA"/>
            </a:p>
          </p:txBody>
        </p:sp>
      </p:grpSp>
      <p:sp>
        <p:nvSpPr>
          <p:cNvPr id="13" name="Freeform 13"/>
          <p:cNvSpPr/>
          <p:nvPr/>
        </p:nvSpPr>
        <p:spPr>
          <a:xfrm>
            <a:off x="3498958" y="4502530"/>
            <a:ext cx="2488417" cy="1194440"/>
          </a:xfrm>
          <a:custGeom>
            <a:avLst/>
            <a:gdLst/>
            <a:ahLst/>
            <a:cxnLst/>
            <a:rect l="l" t="t" r="r" b="b"/>
            <a:pathLst>
              <a:path w="2488417" h="1194440">
                <a:moveTo>
                  <a:pt x="0" y="0"/>
                </a:moveTo>
                <a:lnTo>
                  <a:pt x="2488416" y="0"/>
                </a:lnTo>
                <a:lnTo>
                  <a:pt x="2488416" y="1194440"/>
                </a:lnTo>
                <a:lnTo>
                  <a:pt x="0" y="119444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4" name="TextBox 14"/>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Rendre ton document</a:t>
            </a:r>
          </a:p>
        </p:txBody>
      </p:sp>
      <p:sp>
        <p:nvSpPr>
          <p:cNvPr id="15" name="TextBox 15"/>
          <p:cNvSpPr txBox="1"/>
          <p:nvPr/>
        </p:nvSpPr>
        <p:spPr>
          <a:xfrm>
            <a:off x="863006" y="2600760"/>
            <a:ext cx="17355427" cy="870605"/>
          </a:xfrm>
          <a:prstGeom prst="rect">
            <a:avLst/>
          </a:prstGeom>
        </p:spPr>
        <p:txBody>
          <a:bodyPr lIns="0" tIns="0" rIns="0" bIns="0" rtlCol="0" anchor="t">
            <a:spAutoFit/>
          </a:bodyPr>
          <a:lstStyle/>
          <a:p>
            <a:pPr algn="l">
              <a:lnSpc>
                <a:spcPts val="6390"/>
              </a:lnSpc>
            </a:pPr>
            <a:r>
              <a:rPr lang="en-US" sz="7100">
                <a:solidFill>
                  <a:srgbClr val="202D36"/>
                </a:solidFill>
                <a:latin typeface="Hangyaboly 1"/>
                <a:ea typeface="Hangyaboly 1"/>
                <a:cs typeface="Hangyaboly 1"/>
                <a:sym typeface="Hangyaboly 1"/>
              </a:rPr>
              <a:t>Comment rendre le cahier de travail? </a:t>
            </a:r>
          </a:p>
        </p:txBody>
      </p:sp>
      <p:sp>
        <p:nvSpPr>
          <p:cNvPr id="16" name="TextBox 16"/>
          <p:cNvSpPr txBox="1"/>
          <p:nvPr/>
        </p:nvSpPr>
        <p:spPr>
          <a:xfrm rot="1436666">
            <a:off x="13869592" y="2622587"/>
            <a:ext cx="4853997" cy="1300970"/>
          </a:xfrm>
          <a:prstGeom prst="rect">
            <a:avLst/>
          </a:prstGeom>
        </p:spPr>
        <p:txBody>
          <a:bodyPr lIns="0" tIns="0" rIns="0" bIns="0" rtlCol="0" anchor="t">
            <a:spAutoFit/>
          </a:bodyPr>
          <a:lstStyle/>
          <a:p>
            <a:pPr algn="ctr">
              <a:lnSpc>
                <a:spcPts val="10717"/>
              </a:lnSpc>
              <a:spcBef>
                <a:spcPct val="0"/>
              </a:spcBef>
            </a:pPr>
            <a:r>
              <a:rPr lang="en-US" sz="7655">
                <a:solidFill>
                  <a:srgbClr val="2A71FF"/>
                </a:solidFill>
                <a:latin typeface="Hangyaboly 1"/>
                <a:ea typeface="Hangyaboly 1"/>
                <a:cs typeface="Hangyaboly 1"/>
                <a:sym typeface="Hangyaboly 1"/>
              </a:rPr>
              <a:t>Via un lien </a:t>
            </a:r>
          </a:p>
        </p:txBody>
      </p:sp>
      <p:sp>
        <p:nvSpPr>
          <p:cNvPr id="17" name="Freeform 17"/>
          <p:cNvSpPr/>
          <p:nvPr/>
        </p:nvSpPr>
        <p:spPr>
          <a:xfrm>
            <a:off x="6435464" y="6144432"/>
            <a:ext cx="3693340" cy="1772803"/>
          </a:xfrm>
          <a:custGeom>
            <a:avLst/>
            <a:gdLst/>
            <a:ahLst/>
            <a:cxnLst/>
            <a:rect l="l" t="t" r="r" b="b"/>
            <a:pathLst>
              <a:path w="3693340" h="1772803">
                <a:moveTo>
                  <a:pt x="0" y="0"/>
                </a:moveTo>
                <a:lnTo>
                  <a:pt x="3693340" y="0"/>
                </a:lnTo>
                <a:lnTo>
                  <a:pt x="3693340" y="1772803"/>
                </a:lnTo>
                <a:lnTo>
                  <a:pt x="0" y="177280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8" name="Freeform 18"/>
          <p:cNvSpPr/>
          <p:nvPr/>
        </p:nvSpPr>
        <p:spPr>
          <a:xfrm>
            <a:off x="13146023" y="6144432"/>
            <a:ext cx="3693340" cy="1772803"/>
          </a:xfrm>
          <a:custGeom>
            <a:avLst/>
            <a:gdLst/>
            <a:ahLst/>
            <a:cxnLst/>
            <a:rect l="l" t="t" r="r" b="b"/>
            <a:pathLst>
              <a:path w="3693340" h="1772803">
                <a:moveTo>
                  <a:pt x="0" y="0"/>
                </a:moveTo>
                <a:lnTo>
                  <a:pt x="3693339" y="0"/>
                </a:lnTo>
                <a:lnTo>
                  <a:pt x="3693339" y="1772803"/>
                </a:lnTo>
                <a:lnTo>
                  <a:pt x="0" y="1772803"/>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
        <p:nvSpPr>
          <p:cNvPr id="19" name="Freeform 19"/>
          <p:cNvSpPr/>
          <p:nvPr/>
        </p:nvSpPr>
        <p:spPr>
          <a:xfrm>
            <a:off x="9336281" y="4445501"/>
            <a:ext cx="2165855" cy="1039611"/>
          </a:xfrm>
          <a:custGeom>
            <a:avLst/>
            <a:gdLst/>
            <a:ahLst/>
            <a:cxnLst/>
            <a:rect l="l" t="t" r="r" b="b"/>
            <a:pathLst>
              <a:path w="2165855" h="1039611">
                <a:moveTo>
                  <a:pt x="0" y="0"/>
                </a:moveTo>
                <a:lnTo>
                  <a:pt x="2165855" y="0"/>
                </a:lnTo>
                <a:lnTo>
                  <a:pt x="2165855" y="1039610"/>
                </a:lnTo>
                <a:lnTo>
                  <a:pt x="0" y="1039610"/>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fr-C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grpSp>
        <p:nvGrpSpPr>
          <p:cNvPr id="7" name="Group 7"/>
          <p:cNvGrpSpPr/>
          <p:nvPr/>
        </p:nvGrpSpPr>
        <p:grpSpPr>
          <a:xfrm>
            <a:off x="584724" y="3324283"/>
            <a:ext cx="3894466" cy="2442371"/>
            <a:chOff x="0" y="0"/>
            <a:chExt cx="892138" cy="559494"/>
          </a:xfrm>
        </p:grpSpPr>
        <p:sp>
          <p:nvSpPr>
            <p:cNvPr id="8" name="Freeform 8"/>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4"/>
              <a:stretch>
                <a:fillRect t="-1972" b="-1972"/>
              </a:stretch>
            </a:blipFill>
            <a:ln w="47625" cap="rnd">
              <a:solidFill>
                <a:srgbClr val="384F5C"/>
              </a:solidFill>
              <a:prstDash val="solid"/>
              <a:round/>
            </a:ln>
          </p:spPr>
          <p:txBody>
            <a:bodyPr/>
            <a:lstStyle/>
            <a:p>
              <a:endParaRPr lang="fr-CA"/>
            </a:p>
          </p:txBody>
        </p:sp>
      </p:grpSp>
      <p:sp>
        <p:nvSpPr>
          <p:cNvPr id="9" name="Freeform 9"/>
          <p:cNvSpPr/>
          <p:nvPr/>
        </p:nvSpPr>
        <p:spPr>
          <a:xfrm>
            <a:off x="2690526" y="3324283"/>
            <a:ext cx="1788665" cy="858559"/>
          </a:xfrm>
          <a:custGeom>
            <a:avLst/>
            <a:gdLst/>
            <a:ahLst/>
            <a:cxnLst/>
            <a:rect l="l" t="t" r="r" b="b"/>
            <a:pathLst>
              <a:path w="1788665" h="858559">
                <a:moveTo>
                  <a:pt x="0" y="0"/>
                </a:moveTo>
                <a:lnTo>
                  <a:pt x="1788665" y="0"/>
                </a:lnTo>
                <a:lnTo>
                  <a:pt x="1788665" y="858559"/>
                </a:lnTo>
                <a:lnTo>
                  <a:pt x="0" y="8585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0" name="Group 10"/>
          <p:cNvGrpSpPr/>
          <p:nvPr/>
        </p:nvGrpSpPr>
        <p:grpSpPr>
          <a:xfrm>
            <a:off x="4859736" y="3324283"/>
            <a:ext cx="3894466" cy="2442371"/>
            <a:chOff x="0" y="0"/>
            <a:chExt cx="892138" cy="559494"/>
          </a:xfrm>
        </p:grpSpPr>
        <p:sp>
          <p:nvSpPr>
            <p:cNvPr id="11" name="Freeform 11"/>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6"/>
              <a:stretch>
                <a:fillRect l="-12172"/>
              </a:stretch>
            </a:blipFill>
            <a:ln w="47625" cap="rnd">
              <a:solidFill>
                <a:srgbClr val="384F5C"/>
              </a:solidFill>
              <a:prstDash val="solid"/>
              <a:round/>
            </a:ln>
          </p:spPr>
          <p:txBody>
            <a:bodyPr/>
            <a:lstStyle/>
            <a:p>
              <a:endParaRPr lang="fr-CA"/>
            </a:p>
          </p:txBody>
        </p:sp>
      </p:grpSp>
      <p:sp>
        <p:nvSpPr>
          <p:cNvPr id="12" name="Freeform 12"/>
          <p:cNvSpPr/>
          <p:nvPr/>
        </p:nvSpPr>
        <p:spPr>
          <a:xfrm>
            <a:off x="7287506" y="4414662"/>
            <a:ext cx="1788665" cy="858559"/>
          </a:xfrm>
          <a:custGeom>
            <a:avLst/>
            <a:gdLst/>
            <a:ahLst/>
            <a:cxnLst/>
            <a:rect l="l" t="t" r="r" b="b"/>
            <a:pathLst>
              <a:path w="1788665" h="858559">
                <a:moveTo>
                  <a:pt x="0" y="0"/>
                </a:moveTo>
                <a:lnTo>
                  <a:pt x="1788665" y="0"/>
                </a:lnTo>
                <a:lnTo>
                  <a:pt x="1788665" y="858559"/>
                </a:lnTo>
                <a:lnTo>
                  <a:pt x="0" y="8585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3" name="Group 13"/>
          <p:cNvGrpSpPr/>
          <p:nvPr/>
        </p:nvGrpSpPr>
        <p:grpSpPr>
          <a:xfrm>
            <a:off x="9350231" y="3324283"/>
            <a:ext cx="3894466" cy="2442371"/>
            <a:chOff x="0" y="0"/>
            <a:chExt cx="892138" cy="559494"/>
          </a:xfrm>
        </p:grpSpPr>
        <p:sp>
          <p:nvSpPr>
            <p:cNvPr id="14" name="Freeform 14"/>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7"/>
              <a:stretch>
                <a:fillRect l="-21619" r="-21619"/>
              </a:stretch>
            </a:blipFill>
            <a:ln w="47625" cap="rnd">
              <a:solidFill>
                <a:srgbClr val="384F5C"/>
              </a:solidFill>
              <a:prstDash val="solid"/>
              <a:round/>
            </a:ln>
          </p:spPr>
          <p:txBody>
            <a:bodyPr/>
            <a:lstStyle/>
            <a:p>
              <a:endParaRPr lang="fr-CA"/>
            </a:p>
          </p:txBody>
        </p:sp>
      </p:grpSp>
      <p:sp>
        <p:nvSpPr>
          <p:cNvPr id="15" name="Freeform 15"/>
          <p:cNvSpPr/>
          <p:nvPr/>
        </p:nvSpPr>
        <p:spPr>
          <a:xfrm>
            <a:off x="9585996" y="3985382"/>
            <a:ext cx="1788665" cy="858559"/>
          </a:xfrm>
          <a:custGeom>
            <a:avLst/>
            <a:gdLst/>
            <a:ahLst/>
            <a:cxnLst/>
            <a:rect l="l" t="t" r="r" b="b"/>
            <a:pathLst>
              <a:path w="1788665" h="858559">
                <a:moveTo>
                  <a:pt x="0" y="0"/>
                </a:moveTo>
                <a:lnTo>
                  <a:pt x="1788665" y="0"/>
                </a:lnTo>
                <a:lnTo>
                  <a:pt x="1788665" y="858560"/>
                </a:lnTo>
                <a:lnTo>
                  <a:pt x="0" y="85856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6" name="Group 16"/>
          <p:cNvGrpSpPr/>
          <p:nvPr/>
        </p:nvGrpSpPr>
        <p:grpSpPr>
          <a:xfrm>
            <a:off x="584724" y="6424855"/>
            <a:ext cx="3894466" cy="2442371"/>
            <a:chOff x="0" y="0"/>
            <a:chExt cx="892138" cy="559494"/>
          </a:xfrm>
        </p:grpSpPr>
        <p:sp>
          <p:nvSpPr>
            <p:cNvPr id="17" name="Freeform 17"/>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8"/>
              <a:stretch>
                <a:fillRect t="-40159"/>
              </a:stretch>
            </a:blipFill>
            <a:ln w="47625" cap="rnd">
              <a:solidFill>
                <a:srgbClr val="384F5C"/>
              </a:solidFill>
              <a:prstDash val="solid"/>
              <a:round/>
            </a:ln>
          </p:spPr>
          <p:txBody>
            <a:bodyPr/>
            <a:lstStyle/>
            <a:p>
              <a:endParaRPr lang="fr-CA"/>
            </a:p>
          </p:txBody>
        </p:sp>
      </p:grpSp>
      <p:sp>
        <p:nvSpPr>
          <p:cNvPr id="18" name="Freeform 18"/>
          <p:cNvSpPr/>
          <p:nvPr/>
        </p:nvSpPr>
        <p:spPr>
          <a:xfrm>
            <a:off x="1637625" y="8217922"/>
            <a:ext cx="1788665" cy="858559"/>
          </a:xfrm>
          <a:custGeom>
            <a:avLst/>
            <a:gdLst/>
            <a:ahLst/>
            <a:cxnLst/>
            <a:rect l="l" t="t" r="r" b="b"/>
            <a:pathLst>
              <a:path w="1788665" h="858559">
                <a:moveTo>
                  <a:pt x="0" y="0"/>
                </a:moveTo>
                <a:lnTo>
                  <a:pt x="1788665" y="0"/>
                </a:lnTo>
                <a:lnTo>
                  <a:pt x="1788665" y="858559"/>
                </a:lnTo>
                <a:lnTo>
                  <a:pt x="0" y="858559"/>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19" name="Group 19"/>
          <p:cNvGrpSpPr/>
          <p:nvPr/>
        </p:nvGrpSpPr>
        <p:grpSpPr>
          <a:xfrm>
            <a:off x="5018304" y="6424855"/>
            <a:ext cx="3894466" cy="2442371"/>
            <a:chOff x="0" y="0"/>
            <a:chExt cx="892138" cy="559494"/>
          </a:xfrm>
        </p:grpSpPr>
        <p:sp>
          <p:nvSpPr>
            <p:cNvPr id="20" name="Freeform 20"/>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9"/>
              <a:stretch>
                <a:fillRect t="-24842"/>
              </a:stretch>
            </a:blipFill>
            <a:ln w="47625" cap="rnd">
              <a:solidFill>
                <a:srgbClr val="384F5C"/>
              </a:solidFill>
              <a:prstDash val="solid"/>
              <a:round/>
            </a:ln>
          </p:spPr>
          <p:txBody>
            <a:bodyPr/>
            <a:lstStyle/>
            <a:p>
              <a:endParaRPr lang="fr-CA"/>
            </a:p>
          </p:txBody>
        </p:sp>
      </p:grpSp>
      <p:sp>
        <p:nvSpPr>
          <p:cNvPr id="21" name="Freeform 21"/>
          <p:cNvSpPr/>
          <p:nvPr/>
        </p:nvSpPr>
        <p:spPr>
          <a:xfrm>
            <a:off x="5336654" y="6424553"/>
            <a:ext cx="2687508" cy="1290004"/>
          </a:xfrm>
          <a:custGeom>
            <a:avLst/>
            <a:gdLst/>
            <a:ahLst/>
            <a:cxnLst/>
            <a:rect l="l" t="t" r="r" b="b"/>
            <a:pathLst>
              <a:path w="2687508" h="1290004">
                <a:moveTo>
                  <a:pt x="0" y="0"/>
                </a:moveTo>
                <a:lnTo>
                  <a:pt x="2687508" y="0"/>
                </a:lnTo>
                <a:lnTo>
                  <a:pt x="2687508" y="1290004"/>
                </a:lnTo>
                <a:lnTo>
                  <a:pt x="0" y="12900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22" name="Group 22"/>
          <p:cNvGrpSpPr/>
          <p:nvPr/>
        </p:nvGrpSpPr>
        <p:grpSpPr>
          <a:xfrm>
            <a:off x="9585996" y="6424553"/>
            <a:ext cx="3894466" cy="2442371"/>
            <a:chOff x="0" y="0"/>
            <a:chExt cx="892138" cy="559494"/>
          </a:xfrm>
        </p:grpSpPr>
        <p:sp>
          <p:nvSpPr>
            <p:cNvPr id="23" name="Freeform 23"/>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9"/>
              <a:stretch>
                <a:fillRect t="-24842"/>
              </a:stretch>
            </a:blipFill>
            <a:ln w="47625" cap="rnd">
              <a:solidFill>
                <a:srgbClr val="384F5C"/>
              </a:solidFill>
              <a:prstDash val="solid"/>
              <a:round/>
            </a:ln>
          </p:spPr>
          <p:txBody>
            <a:bodyPr/>
            <a:lstStyle/>
            <a:p>
              <a:endParaRPr lang="fr-CA"/>
            </a:p>
          </p:txBody>
        </p:sp>
      </p:grpSp>
      <p:sp>
        <p:nvSpPr>
          <p:cNvPr id="24" name="Freeform 24"/>
          <p:cNvSpPr/>
          <p:nvPr/>
        </p:nvSpPr>
        <p:spPr>
          <a:xfrm>
            <a:off x="10030907" y="7144508"/>
            <a:ext cx="2687508" cy="1290004"/>
          </a:xfrm>
          <a:custGeom>
            <a:avLst/>
            <a:gdLst/>
            <a:ahLst/>
            <a:cxnLst/>
            <a:rect l="l" t="t" r="r" b="b"/>
            <a:pathLst>
              <a:path w="2687508" h="1290004">
                <a:moveTo>
                  <a:pt x="0" y="0"/>
                </a:moveTo>
                <a:lnTo>
                  <a:pt x="2687508" y="0"/>
                </a:lnTo>
                <a:lnTo>
                  <a:pt x="2687508" y="1290004"/>
                </a:lnTo>
                <a:lnTo>
                  <a:pt x="0" y="1290004"/>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25" name="Group 25"/>
          <p:cNvGrpSpPr/>
          <p:nvPr/>
        </p:nvGrpSpPr>
        <p:grpSpPr>
          <a:xfrm>
            <a:off x="14155133" y="6424855"/>
            <a:ext cx="3894466" cy="2442371"/>
            <a:chOff x="0" y="0"/>
            <a:chExt cx="892138" cy="559494"/>
          </a:xfrm>
        </p:grpSpPr>
        <p:sp>
          <p:nvSpPr>
            <p:cNvPr id="26" name="Freeform 26"/>
            <p:cNvSpPr/>
            <p:nvPr/>
          </p:nvSpPr>
          <p:spPr>
            <a:xfrm>
              <a:off x="0" y="0"/>
              <a:ext cx="892138" cy="559494"/>
            </a:xfrm>
            <a:custGeom>
              <a:avLst/>
              <a:gdLst/>
              <a:ahLst/>
              <a:cxnLst/>
              <a:rect l="l" t="t" r="r" b="b"/>
              <a:pathLst>
                <a:path w="892138" h="559494">
                  <a:moveTo>
                    <a:pt x="45722" y="0"/>
                  </a:moveTo>
                  <a:lnTo>
                    <a:pt x="846416" y="0"/>
                  </a:lnTo>
                  <a:cubicBezTo>
                    <a:pt x="871668" y="0"/>
                    <a:pt x="892138" y="20471"/>
                    <a:pt x="892138" y="45722"/>
                  </a:cubicBezTo>
                  <a:lnTo>
                    <a:pt x="892138" y="513772"/>
                  </a:lnTo>
                  <a:cubicBezTo>
                    <a:pt x="892138" y="539024"/>
                    <a:pt x="871668" y="559494"/>
                    <a:pt x="846416" y="559494"/>
                  </a:cubicBezTo>
                  <a:lnTo>
                    <a:pt x="45722" y="559494"/>
                  </a:lnTo>
                  <a:cubicBezTo>
                    <a:pt x="20471" y="559494"/>
                    <a:pt x="0" y="539024"/>
                    <a:pt x="0" y="513772"/>
                  </a:cubicBezTo>
                  <a:lnTo>
                    <a:pt x="0" y="45722"/>
                  </a:lnTo>
                  <a:cubicBezTo>
                    <a:pt x="0" y="20471"/>
                    <a:pt x="20471" y="0"/>
                    <a:pt x="45722" y="0"/>
                  </a:cubicBezTo>
                  <a:close/>
                </a:path>
              </a:pathLst>
            </a:custGeom>
            <a:blipFill>
              <a:blip r:embed="rId10"/>
              <a:stretch>
                <a:fillRect t="-29345" b="-3887"/>
              </a:stretch>
            </a:blipFill>
            <a:ln w="47625" cap="rnd">
              <a:solidFill>
                <a:srgbClr val="384F5C"/>
              </a:solidFill>
              <a:prstDash val="solid"/>
              <a:round/>
            </a:ln>
          </p:spPr>
          <p:txBody>
            <a:bodyPr/>
            <a:lstStyle/>
            <a:p>
              <a:endParaRPr lang="fr-CA"/>
            </a:p>
          </p:txBody>
        </p:sp>
      </p:grpSp>
      <p:sp>
        <p:nvSpPr>
          <p:cNvPr id="27" name="Freeform 27"/>
          <p:cNvSpPr/>
          <p:nvPr/>
        </p:nvSpPr>
        <p:spPr>
          <a:xfrm>
            <a:off x="14758612" y="7577223"/>
            <a:ext cx="2687508" cy="1290004"/>
          </a:xfrm>
          <a:custGeom>
            <a:avLst/>
            <a:gdLst/>
            <a:ahLst/>
            <a:cxnLst/>
            <a:rect l="l" t="t" r="r" b="b"/>
            <a:pathLst>
              <a:path w="2687508" h="1290004">
                <a:moveTo>
                  <a:pt x="0" y="0"/>
                </a:moveTo>
                <a:lnTo>
                  <a:pt x="2687508" y="0"/>
                </a:lnTo>
                <a:lnTo>
                  <a:pt x="2687508" y="1290003"/>
                </a:lnTo>
                <a:lnTo>
                  <a:pt x="0" y="129000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grpSp>
        <p:nvGrpSpPr>
          <p:cNvPr id="28" name="Group 28"/>
          <p:cNvGrpSpPr/>
          <p:nvPr/>
        </p:nvGrpSpPr>
        <p:grpSpPr>
          <a:xfrm>
            <a:off x="5861496" y="7789510"/>
            <a:ext cx="1062922" cy="212690"/>
            <a:chOff x="0" y="0"/>
            <a:chExt cx="259394" cy="51905"/>
          </a:xfrm>
        </p:grpSpPr>
        <p:sp>
          <p:nvSpPr>
            <p:cNvPr id="29" name="Freeform 29"/>
            <p:cNvSpPr/>
            <p:nvPr/>
          </p:nvSpPr>
          <p:spPr>
            <a:xfrm>
              <a:off x="0" y="0"/>
              <a:ext cx="259394" cy="51905"/>
            </a:xfrm>
            <a:custGeom>
              <a:avLst/>
              <a:gdLst/>
              <a:ahLst/>
              <a:cxnLst/>
              <a:rect l="l" t="t" r="r" b="b"/>
              <a:pathLst>
                <a:path w="259394" h="51905">
                  <a:moveTo>
                    <a:pt x="0" y="0"/>
                  </a:moveTo>
                  <a:lnTo>
                    <a:pt x="259394" y="0"/>
                  </a:lnTo>
                  <a:lnTo>
                    <a:pt x="259394" y="51905"/>
                  </a:lnTo>
                  <a:lnTo>
                    <a:pt x="0" y="51905"/>
                  </a:lnTo>
                  <a:close/>
                </a:path>
              </a:pathLst>
            </a:custGeom>
            <a:solidFill>
              <a:srgbClr val="E1E3E1"/>
            </a:solidFill>
          </p:spPr>
          <p:txBody>
            <a:bodyPr/>
            <a:lstStyle/>
            <a:p>
              <a:endParaRPr lang="fr-CA"/>
            </a:p>
          </p:txBody>
        </p:sp>
        <p:sp>
          <p:nvSpPr>
            <p:cNvPr id="30" name="TextBox 30"/>
            <p:cNvSpPr txBox="1"/>
            <p:nvPr/>
          </p:nvSpPr>
          <p:spPr>
            <a:xfrm>
              <a:off x="0" y="-47625"/>
              <a:ext cx="259394" cy="99530"/>
            </a:xfrm>
            <a:prstGeom prst="rect">
              <a:avLst/>
            </a:prstGeom>
          </p:spPr>
          <p:txBody>
            <a:bodyPr lIns="50800" tIns="50800" rIns="50800" bIns="50800" rtlCol="0" anchor="ctr"/>
            <a:lstStyle/>
            <a:p>
              <a:pPr algn="ctr">
                <a:lnSpc>
                  <a:spcPts val="3150"/>
                </a:lnSpc>
              </a:pPr>
              <a:endParaRPr/>
            </a:p>
          </p:txBody>
        </p:sp>
      </p:grpSp>
      <p:sp>
        <p:nvSpPr>
          <p:cNvPr id="31" name="TextBox 31"/>
          <p:cNvSpPr txBox="1"/>
          <p:nvPr/>
        </p:nvSpPr>
        <p:spPr>
          <a:xfrm>
            <a:off x="863006" y="-256470"/>
            <a:ext cx="16424869" cy="2061568"/>
          </a:xfrm>
          <a:prstGeom prst="rect">
            <a:avLst/>
          </a:prstGeom>
        </p:spPr>
        <p:txBody>
          <a:bodyPr lIns="0" tIns="0" rIns="0" bIns="0" rtlCol="0" anchor="t">
            <a:spAutoFit/>
          </a:bodyPr>
          <a:lstStyle/>
          <a:p>
            <a:pPr algn="l">
              <a:lnSpc>
                <a:spcPts val="17268"/>
              </a:lnSpc>
              <a:spcBef>
                <a:spcPct val="0"/>
              </a:spcBef>
            </a:pPr>
            <a:r>
              <a:rPr lang="en-US" sz="10792">
                <a:solidFill>
                  <a:srgbClr val="000000"/>
                </a:solidFill>
                <a:latin typeface="Hangyaboly 1"/>
                <a:ea typeface="Hangyaboly 1"/>
                <a:cs typeface="Hangyaboly 1"/>
                <a:sym typeface="Hangyaboly 1"/>
              </a:rPr>
              <a:t>Rendre ton document</a:t>
            </a:r>
          </a:p>
        </p:txBody>
      </p:sp>
      <p:sp>
        <p:nvSpPr>
          <p:cNvPr id="32" name="TextBox 32"/>
          <p:cNvSpPr txBox="1"/>
          <p:nvPr/>
        </p:nvSpPr>
        <p:spPr>
          <a:xfrm rot="1436666">
            <a:off x="13204267" y="3269608"/>
            <a:ext cx="5854183" cy="1300970"/>
          </a:xfrm>
          <a:prstGeom prst="rect">
            <a:avLst/>
          </a:prstGeom>
        </p:spPr>
        <p:txBody>
          <a:bodyPr lIns="0" tIns="0" rIns="0" bIns="0" rtlCol="0" anchor="t">
            <a:spAutoFit/>
          </a:bodyPr>
          <a:lstStyle/>
          <a:p>
            <a:pPr algn="ctr">
              <a:lnSpc>
                <a:spcPts val="10717"/>
              </a:lnSpc>
              <a:spcBef>
                <a:spcPct val="0"/>
              </a:spcBef>
            </a:pPr>
            <a:r>
              <a:rPr lang="en-US" sz="7655">
                <a:solidFill>
                  <a:srgbClr val="2A71FF"/>
                </a:solidFill>
                <a:latin typeface="Hangyaboly 1"/>
                <a:ea typeface="Hangyaboly 1"/>
                <a:cs typeface="Hangyaboly 1"/>
                <a:sym typeface="Hangyaboly 1"/>
              </a:rPr>
              <a:t>Via Classroom</a:t>
            </a:r>
          </a:p>
        </p:txBody>
      </p:sp>
      <p:grpSp>
        <p:nvGrpSpPr>
          <p:cNvPr id="33" name="Group 33"/>
          <p:cNvGrpSpPr/>
          <p:nvPr/>
        </p:nvGrpSpPr>
        <p:grpSpPr>
          <a:xfrm>
            <a:off x="10439468" y="7789510"/>
            <a:ext cx="1062922" cy="212690"/>
            <a:chOff x="0" y="0"/>
            <a:chExt cx="259394" cy="51905"/>
          </a:xfrm>
        </p:grpSpPr>
        <p:sp>
          <p:nvSpPr>
            <p:cNvPr id="34" name="Freeform 34"/>
            <p:cNvSpPr/>
            <p:nvPr/>
          </p:nvSpPr>
          <p:spPr>
            <a:xfrm>
              <a:off x="0" y="0"/>
              <a:ext cx="259394" cy="51905"/>
            </a:xfrm>
            <a:custGeom>
              <a:avLst/>
              <a:gdLst/>
              <a:ahLst/>
              <a:cxnLst/>
              <a:rect l="l" t="t" r="r" b="b"/>
              <a:pathLst>
                <a:path w="259394" h="51905">
                  <a:moveTo>
                    <a:pt x="0" y="0"/>
                  </a:moveTo>
                  <a:lnTo>
                    <a:pt x="259394" y="0"/>
                  </a:lnTo>
                  <a:lnTo>
                    <a:pt x="259394" y="51905"/>
                  </a:lnTo>
                  <a:lnTo>
                    <a:pt x="0" y="51905"/>
                  </a:lnTo>
                  <a:close/>
                </a:path>
              </a:pathLst>
            </a:custGeom>
            <a:solidFill>
              <a:srgbClr val="E1E3E1"/>
            </a:solidFill>
          </p:spPr>
          <p:txBody>
            <a:bodyPr/>
            <a:lstStyle/>
            <a:p>
              <a:endParaRPr lang="fr-CA"/>
            </a:p>
          </p:txBody>
        </p:sp>
        <p:sp>
          <p:nvSpPr>
            <p:cNvPr id="35" name="TextBox 35"/>
            <p:cNvSpPr txBox="1"/>
            <p:nvPr/>
          </p:nvSpPr>
          <p:spPr>
            <a:xfrm>
              <a:off x="0" y="-47625"/>
              <a:ext cx="259394" cy="99530"/>
            </a:xfrm>
            <a:prstGeom prst="rect">
              <a:avLst/>
            </a:prstGeom>
          </p:spPr>
          <p:txBody>
            <a:bodyPr lIns="50800" tIns="50800" rIns="50800" bIns="50800" rtlCol="0" anchor="ctr"/>
            <a:lstStyle/>
            <a:p>
              <a:pPr algn="ctr">
                <a:lnSpc>
                  <a:spcPts val="3150"/>
                </a:lnSpc>
              </a:pPr>
              <a:endParaRPr/>
            </a:p>
          </p:txBody>
        </p:sp>
      </p:grpSp>
      <p:sp>
        <p:nvSpPr>
          <p:cNvPr id="36" name="TextBox 36"/>
          <p:cNvSpPr txBox="1"/>
          <p:nvPr/>
        </p:nvSpPr>
        <p:spPr>
          <a:xfrm>
            <a:off x="10330131" y="7837135"/>
            <a:ext cx="2407641" cy="199957"/>
          </a:xfrm>
          <a:prstGeom prst="rect">
            <a:avLst/>
          </a:prstGeom>
        </p:spPr>
        <p:txBody>
          <a:bodyPr lIns="0" tIns="0" rIns="0" bIns="0" rtlCol="0" anchor="t">
            <a:spAutoFit/>
          </a:bodyPr>
          <a:lstStyle/>
          <a:p>
            <a:pPr algn="l">
              <a:lnSpc>
                <a:spcPts val="1477"/>
              </a:lnSpc>
            </a:pPr>
            <a:r>
              <a:rPr lang="en-US" sz="1641">
                <a:solidFill>
                  <a:srgbClr val="000000"/>
                </a:solidFill>
                <a:latin typeface="Hangyaboly 1"/>
                <a:ea typeface="Hangyaboly 1"/>
                <a:cs typeface="Hangyaboly 1"/>
                <a:sym typeface="Hangyaboly 1"/>
              </a:rPr>
              <a:t>Sélectionner le bon devoir</a:t>
            </a:r>
          </a:p>
        </p:txBody>
      </p:sp>
      <p:sp>
        <p:nvSpPr>
          <p:cNvPr id="37" name="TextBox 37"/>
          <p:cNvSpPr txBox="1"/>
          <p:nvPr/>
        </p:nvSpPr>
        <p:spPr>
          <a:xfrm>
            <a:off x="672517" y="2225078"/>
            <a:ext cx="17355427" cy="870605"/>
          </a:xfrm>
          <a:prstGeom prst="rect">
            <a:avLst/>
          </a:prstGeom>
        </p:spPr>
        <p:txBody>
          <a:bodyPr lIns="0" tIns="0" rIns="0" bIns="0" rtlCol="0" anchor="t">
            <a:spAutoFit/>
          </a:bodyPr>
          <a:lstStyle/>
          <a:p>
            <a:pPr algn="l">
              <a:lnSpc>
                <a:spcPts val="6390"/>
              </a:lnSpc>
            </a:pPr>
            <a:r>
              <a:rPr lang="en-US" sz="7100">
                <a:solidFill>
                  <a:srgbClr val="202D36"/>
                </a:solidFill>
                <a:latin typeface="Hangyaboly 1"/>
                <a:ea typeface="Hangyaboly 1"/>
                <a:cs typeface="Hangyaboly 1"/>
                <a:sym typeface="Hangyaboly 1"/>
              </a:rPr>
              <a:t>Comment rendre le cahier de travail?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6"/>
        </a:solidFill>
        <a:effectLst/>
      </p:bgPr>
    </p:bg>
    <p:spTree>
      <p:nvGrpSpPr>
        <p:cNvPr id="1" name=""/>
        <p:cNvGrpSpPr/>
        <p:nvPr/>
      </p:nvGrpSpPr>
      <p:grpSpPr>
        <a:xfrm>
          <a:off x="0" y="0"/>
          <a:ext cx="0" cy="0"/>
          <a:chOff x="0" y="0"/>
          <a:chExt cx="0" cy="0"/>
        </a:xfrm>
      </p:grpSpPr>
      <p:grpSp>
        <p:nvGrpSpPr>
          <p:cNvPr id="2" name="Group 2"/>
          <p:cNvGrpSpPr/>
          <p:nvPr/>
        </p:nvGrpSpPr>
        <p:grpSpPr>
          <a:xfrm>
            <a:off x="-641975" y="-10842564"/>
            <a:ext cx="21978491" cy="25333425"/>
            <a:chOff x="0" y="0"/>
            <a:chExt cx="29304654" cy="33777900"/>
          </a:xfrm>
        </p:grpSpPr>
        <p:sp>
          <p:nvSpPr>
            <p:cNvPr id="3" name="Freeform 3"/>
            <p:cNvSpPr/>
            <p:nvPr/>
          </p:nvSpPr>
          <p:spPr>
            <a:xfrm>
              <a:off x="0" y="7209788"/>
              <a:ext cx="27820654" cy="9661354"/>
            </a:xfrm>
            <a:custGeom>
              <a:avLst/>
              <a:gdLst/>
              <a:ahLst/>
              <a:cxnLst/>
              <a:rect l="l" t="t" r="r" b="b"/>
              <a:pathLst>
                <a:path w="27820654" h="9661354">
                  <a:moveTo>
                    <a:pt x="0" y="0"/>
                  </a:moveTo>
                  <a:lnTo>
                    <a:pt x="27820654" y="0"/>
                  </a:lnTo>
                  <a:lnTo>
                    <a:pt x="27820654" y="9661354"/>
                  </a:lnTo>
                  <a:lnTo>
                    <a:pt x="0" y="9661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4" name="Freeform 4"/>
            <p:cNvSpPr/>
            <p:nvPr/>
          </p:nvSpPr>
          <p:spPr>
            <a:xfrm>
              <a:off x="673824" y="26267898"/>
              <a:ext cx="21625659" cy="7510002"/>
            </a:xfrm>
            <a:custGeom>
              <a:avLst/>
              <a:gdLst/>
              <a:ahLst/>
              <a:cxnLst/>
              <a:rect l="l" t="t" r="r" b="b"/>
              <a:pathLst>
                <a:path w="21625659" h="7510002">
                  <a:moveTo>
                    <a:pt x="0" y="0"/>
                  </a:moveTo>
                  <a:lnTo>
                    <a:pt x="21625659" y="0"/>
                  </a:lnTo>
                  <a:lnTo>
                    <a:pt x="21625659" y="7510002"/>
                  </a:lnTo>
                  <a:lnTo>
                    <a:pt x="0" y="751000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fr-CA"/>
            </a:p>
          </p:txBody>
        </p:sp>
        <p:sp>
          <p:nvSpPr>
            <p:cNvPr id="5" name="Freeform 5"/>
            <p:cNvSpPr/>
            <p:nvPr/>
          </p:nvSpPr>
          <p:spPr>
            <a:xfrm rot="6467081">
              <a:off x="13299881" y="112688"/>
              <a:ext cx="12378397" cy="16645766"/>
            </a:xfrm>
            <a:custGeom>
              <a:avLst/>
              <a:gdLst/>
              <a:ahLst/>
              <a:cxnLst/>
              <a:rect l="l" t="t" r="r" b="b"/>
              <a:pathLst>
                <a:path w="12378397" h="16645766">
                  <a:moveTo>
                    <a:pt x="0" y="0"/>
                  </a:moveTo>
                  <a:lnTo>
                    <a:pt x="12378397" y="0"/>
                  </a:lnTo>
                  <a:lnTo>
                    <a:pt x="12378397" y="16645766"/>
                  </a:lnTo>
                  <a:lnTo>
                    <a:pt x="0" y="1664576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fr-CA"/>
            </a:p>
          </p:txBody>
        </p:sp>
        <p:sp>
          <p:nvSpPr>
            <p:cNvPr id="6" name="TextBox 6"/>
            <p:cNvSpPr txBox="1"/>
            <p:nvPr/>
          </p:nvSpPr>
          <p:spPr>
            <a:xfrm rot="1096026">
              <a:off x="20800615" y="15607370"/>
              <a:ext cx="5537186" cy="620575"/>
            </a:xfrm>
            <a:prstGeom prst="rect">
              <a:avLst/>
            </a:prstGeom>
          </p:spPr>
          <p:txBody>
            <a:bodyPr lIns="0" tIns="0" rIns="0" bIns="0" rtlCol="0" anchor="t">
              <a:spAutoFit/>
            </a:bodyPr>
            <a:lstStyle/>
            <a:p>
              <a:pPr algn="l">
                <a:lnSpc>
                  <a:spcPts val="3224"/>
                </a:lnSpc>
              </a:pPr>
              <a:r>
                <a:rPr lang="en-US" sz="3582">
                  <a:solidFill>
                    <a:srgbClr val="000000"/>
                  </a:solidFill>
                  <a:latin typeface="Hangyaboly 1"/>
                  <a:ea typeface="Hangyaboly 1"/>
                  <a:cs typeface="Hangyaboly 1"/>
                  <a:sym typeface="Hangyaboly 1"/>
                </a:rPr>
                <a:t>IMAGE TA MARQUE</a:t>
              </a:r>
            </a:p>
          </p:txBody>
        </p:sp>
      </p:grpSp>
      <p:sp>
        <p:nvSpPr>
          <p:cNvPr id="7" name="TextBox 7"/>
          <p:cNvSpPr txBox="1"/>
          <p:nvPr/>
        </p:nvSpPr>
        <p:spPr>
          <a:xfrm>
            <a:off x="1477700" y="581240"/>
            <a:ext cx="15781600" cy="1171145"/>
          </a:xfrm>
          <a:prstGeom prst="rect">
            <a:avLst/>
          </a:prstGeom>
        </p:spPr>
        <p:txBody>
          <a:bodyPr lIns="0" tIns="0" rIns="0" bIns="0" rtlCol="0" anchor="t">
            <a:spAutoFit/>
          </a:bodyPr>
          <a:lstStyle/>
          <a:p>
            <a:pPr algn="l">
              <a:lnSpc>
                <a:spcPts val="8547"/>
              </a:lnSpc>
            </a:pPr>
            <a:r>
              <a:rPr lang="en-US" sz="9497">
                <a:solidFill>
                  <a:srgbClr val="000000"/>
                </a:solidFill>
                <a:latin typeface="Hangyaboly 1"/>
                <a:ea typeface="Hangyaboly 1"/>
                <a:cs typeface="Hangyaboly 1"/>
                <a:sym typeface="Hangyaboly 1"/>
              </a:rPr>
              <a:t>IMAGE TA MARQUE</a:t>
            </a:r>
          </a:p>
        </p:txBody>
      </p:sp>
      <p:sp>
        <p:nvSpPr>
          <p:cNvPr id="8" name="Freeform 8"/>
          <p:cNvSpPr/>
          <p:nvPr/>
        </p:nvSpPr>
        <p:spPr>
          <a:xfrm rot="4119391">
            <a:off x="-2663850" y="324868"/>
            <a:ext cx="4092356" cy="4114800"/>
          </a:xfrm>
          <a:custGeom>
            <a:avLst/>
            <a:gdLst/>
            <a:ahLst/>
            <a:cxnLst/>
            <a:rect l="l" t="t" r="r" b="b"/>
            <a:pathLst>
              <a:path w="4092356" h="4114800">
                <a:moveTo>
                  <a:pt x="0" y="0"/>
                </a:moveTo>
                <a:lnTo>
                  <a:pt x="4092356" y="0"/>
                </a:lnTo>
                <a:lnTo>
                  <a:pt x="4092356" y="4114800"/>
                </a:lnTo>
                <a:lnTo>
                  <a:pt x="0" y="411480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fr-CA"/>
          </a:p>
        </p:txBody>
      </p:sp>
      <p:sp>
        <p:nvSpPr>
          <p:cNvPr id="9" name="Freeform 9"/>
          <p:cNvSpPr/>
          <p:nvPr/>
        </p:nvSpPr>
        <p:spPr>
          <a:xfrm rot="-5625383">
            <a:off x="16020603" y="7559745"/>
            <a:ext cx="4069911" cy="4114800"/>
          </a:xfrm>
          <a:custGeom>
            <a:avLst/>
            <a:gdLst/>
            <a:ahLst/>
            <a:cxnLst/>
            <a:rect l="l" t="t" r="r" b="b"/>
            <a:pathLst>
              <a:path w="4069911" h="4114800">
                <a:moveTo>
                  <a:pt x="0" y="0"/>
                </a:moveTo>
                <a:lnTo>
                  <a:pt x="4069911" y="0"/>
                </a:lnTo>
                <a:lnTo>
                  <a:pt x="4069911" y="4114800"/>
                </a:lnTo>
                <a:lnTo>
                  <a:pt x="0" y="411480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fr-CA"/>
          </a:p>
        </p:txBody>
      </p:sp>
      <p:sp>
        <p:nvSpPr>
          <p:cNvPr id="10" name="TextBox 10"/>
          <p:cNvSpPr txBox="1"/>
          <p:nvPr/>
        </p:nvSpPr>
        <p:spPr>
          <a:xfrm>
            <a:off x="8622219" y="3682747"/>
            <a:ext cx="8190085" cy="3411415"/>
          </a:xfrm>
          <a:prstGeom prst="rect">
            <a:avLst/>
          </a:prstGeom>
        </p:spPr>
        <p:txBody>
          <a:bodyPr lIns="0" tIns="0" rIns="0" bIns="0" rtlCol="0" anchor="t">
            <a:spAutoFit/>
          </a:bodyPr>
          <a:lstStyle/>
          <a:p>
            <a:pPr algn="l">
              <a:lnSpc>
                <a:spcPts val="6853"/>
              </a:lnSpc>
              <a:spcBef>
                <a:spcPct val="0"/>
              </a:spcBef>
            </a:pPr>
            <a:r>
              <a:rPr lang="en-US" sz="4283">
                <a:solidFill>
                  <a:srgbClr val="000000"/>
                </a:solidFill>
                <a:latin typeface="Heebo"/>
                <a:ea typeface="Heebo"/>
                <a:cs typeface="Heebo"/>
                <a:sym typeface="Heebo"/>
              </a:rPr>
              <a:t>Développer une démarche de conception visuelle en utilisant un logiciel de dessin vectoriel pour créer un logo original et cohérent.</a:t>
            </a:r>
          </a:p>
        </p:txBody>
      </p:sp>
      <p:sp>
        <p:nvSpPr>
          <p:cNvPr id="11" name="TextBox 11"/>
          <p:cNvSpPr txBox="1"/>
          <p:nvPr/>
        </p:nvSpPr>
        <p:spPr>
          <a:xfrm>
            <a:off x="855939" y="3682747"/>
            <a:ext cx="7117076" cy="4278190"/>
          </a:xfrm>
          <a:prstGeom prst="rect">
            <a:avLst/>
          </a:prstGeom>
        </p:spPr>
        <p:txBody>
          <a:bodyPr lIns="0" tIns="0" rIns="0" bIns="0" rtlCol="0" anchor="t">
            <a:spAutoFit/>
          </a:bodyPr>
          <a:lstStyle/>
          <a:p>
            <a:pPr algn="l">
              <a:lnSpc>
                <a:spcPts val="6853"/>
              </a:lnSpc>
              <a:spcBef>
                <a:spcPct val="0"/>
              </a:spcBef>
            </a:pPr>
            <a:r>
              <a:rPr lang="en-US" sz="4283">
                <a:solidFill>
                  <a:srgbClr val="000000"/>
                </a:solidFill>
                <a:latin typeface="Heebo"/>
                <a:ea typeface="Heebo"/>
                <a:cs typeface="Heebo"/>
                <a:sym typeface="Heebo"/>
              </a:rPr>
              <a:t>Justifier ses choix graphiques en expliquant comment le logo représente l’identité et les valeurs de l’entreprise fictive.</a:t>
            </a:r>
          </a:p>
        </p:txBody>
      </p:sp>
      <p:sp>
        <p:nvSpPr>
          <p:cNvPr id="12" name="TextBox 12"/>
          <p:cNvSpPr txBox="1"/>
          <p:nvPr/>
        </p:nvSpPr>
        <p:spPr>
          <a:xfrm rot="-90719">
            <a:off x="1646100" y="1974629"/>
            <a:ext cx="13335893" cy="796817"/>
          </a:xfrm>
          <a:prstGeom prst="rect">
            <a:avLst/>
          </a:prstGeom>
        </p:spPr>
        <p:txBody>
          <a:bodyPr lIns="0" tIns="0" rIns="0" bIns="0" rtlCol="0" anchor="t">
            <a:spAutoFit/>
          </a:bodyPr>
          <a:lstStyle/>
          <a:p>
            <a:pPr algn="ctr">
              <a:lnSpc>
                <a:spcPts val="6686"/>
              </a:lnSpc>
            </a:pPr>
            <a:r>
              <a:rPr lang="en-US" sz="4179">
                <a:solidFill>
                  <a:srgbClr val="202D36"/>
                </a:solidFill>
                <a:latin typeface="Heebo"/>
                <a:ea typeface="Heebo"/>
                <a:cs typeface="Heebo"/>
                <a:sym typeface="Heebo"/>
              </a:rPr>
              <a:t>Une brève incursion dans le monde du design graphique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1824</Words>
  <Application>Microsoft Office PowerPoint</Application>
  <PresentationFormat>Personnalisé</PresentationFormat>
  <Paragraphs>313</Paragraphs>
  <Slides>41</Slides>
  <Notes>1</Notes>
  <HiddenSlides>0</HiddenSlides>
  <MMClips>2</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41</vt:i4>
      </vt:variant>
    </vt:vector>
  </HeadingPairs>
  <TitlesOfParts>
    <vt:vector size="57" baseType="lpstr">
      <vt:lpstr>Bukhari Script</vt:lpstr>
      <vt:lpstr>Lovelo</vt:lpstr>
      <vt:lpstr>Hey Gotcha!</vt:lpstr>
      <vt:lpstr>Calibri</vt:lpstr>
      <vt:lpstr>Bryndan Write</vt:lpstr>
      <vt:lpstr>Heebo Bold</vt:lpstr>
      <vt:lpstr>Oblique Rain</vt:lpstr>
      <vt:lpstr>Railey</vt:lpstr>
      <vt:lpstr>Hangyaboly 2</vt:lpstr>
      <vt:lpstr>Hangyaboly 1</vt:lpstr>
      <vt:lpstr>Amonk</vt:lpstr>
      <vt:lpstr>Chunk Five</vt:lpstr>
      <vt:lpstr>Heebo</vt:lpstr>
      <vt:lpstr>Arial</vt:lpstr>
      <vt:lpstr>Asset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IMAGE TA MARQUE</dc:title>
  <cp:lastModifiedBy>Audrey Hill-Lavoie</cp:lastModifiedBy>
  <cp:revision>2</cp:revision>
  <dcterms:created xsi:type="dcterms:W3CDTF">2006-08-16T00:00:00Z</dcterms:created>
  <dcterms:modified xsi:type="dcterms:W3CDTF">2026-05-08T18:17:37Z</dcterms:modified>
  <dc:identifier>DAHItHnLANA</dc:identifier>
</cp:coreProperties>
</file>