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Gagalin" charset="1" panose="00000500000000000000"/>
      <p:regular r:id="rId22"/>
    </p:embeddedFont>
    <p:embeddedFont>
      <p:font typeface="Glacial Indifference Bold" charset="1" panose="00000800000000000000"/>
      <p:regular r:id="rId23"/>
    </p:embeddedFont>
    <p:embeddedFont>
      <p:font typeface="Glacial Indifference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notesMasters/notesMaster1.xml" Type="http://schemas.openxmlformats.org/officeDocument/2006/relationships/notesMaster"/><Relationship Id="rId2" Target="presProps.xml" Type="http://schemas.openxmlformats.org/officeDocument/2006/relationships/presProps"/><Relationship Id="rId20" Target="theme/theme2.xml" Type="http://schemas.openxmlformats.org/officeDocument/2006/relationships/theme"/><Relationship Id="rId21" Target="notesSlides/notesSlide1.xml" Type="http://schemas.openxmlformats.org/officeDocument/2006/relationships/notes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notesSlides/notesSlide2.xml" Type="http://schemas.openxmlformats.org/officeDocument/2006/relationships/notesSlide"/><Relationship Id="rId25" Target="fonts/font25.fntdata" Type="http://schemas.openxmlformats.org/officeDocument/2006/relationships/font"/><Relationship Id="rId26" Target="notesSlides/notesSlide3.xml" Type="http://schemas.openxmlformats.org/officeDocument/2006/relationships/notesSlide"/><Relationship Id="rId27" Target="notesSlides/notesSlide4.xml" Type="http://schemas.openxmlformats.org/officeDocument/2006/relationships/notesSlide"/><Relationship Id="rId28" Target="notesSlides/notesSlide5.xml" Type="http://schemas.openxmlformats.org/officeDocument/2006/relationships/notesSlide"/><Relationship Id="rId29" Target="notesSlides/notesSlide6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7.xml" Type="http://schemas.openxmlformats.org/officeDocument/2006/relationships/notesSlide"/><Relationship Id="rId31" Target="notesSlides/notesSlide8.xml" Type="http://schemas.openxmlformats.org/officeDocument/2006/relationships/notesSlide"/><Relationship Id="rId32" Target="notesSlides/notesSlide9.xml" Type="http://schemas.openxmlformats.org/officeDocument/2006/relationships/notesSlide"/><Relationship Id="rId33" Target="notesSlides/notesSlide10.xml" Type="http://schemas.openxmlformats.org/officeDocument/2006/relationships/notesSlide"/><Relationship Id="rId34" Target="notesSlides/notesSlide11.xml" Type="http://schemas.openxmlformats.org/officeDocument/2006/relationships/notesSlide"/><Relationship Id="rId35" Target="notesSlides/notesSlide12.xml" Type="http://schemas.openxmlformats.org/officeDocument/2006/relationships/notesSlide"/><Relationship Id="rId36" Target="notesSlides/notesSlide13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0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9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youtube.com/watch?v=HNvD1trpGzI&amp;t=23s" TargetMode="External" Type="http://schemas.openxmlformats.org/officeDocument/2006/relationships/hyperlink"/><Relationship Id="rId11" Target="../media/image1.png" Type="http://schemas.openxmlformats.org/officeDocument/2006/relationships/image"/><Relationship Id="rId12" Target="../media/image2.png" Type="http://schemas.openxmlformats.org/officeDocument/2006/relationships/image"/><Relationship Id="rId13" Target="https://youtube.com/playlist?list=PLyTvn5hHbw2ZUWmW0keb6oqJtX2blLW_M&amp;feature=shared" TargetMode="External" Type="http://schemas.openxmlformats.org/officeDocument/2006/relationships/hyperlink"/><Relationship Id="rId14" Target="../media/image12.png" Type="http://schemas.openxmlformats.org/officeDocument/2006/relationships/image"/><Relationship Id="rId15" Target="https://youtube.com/playlist?list=PLyTvn5hHbw2ZUWmW0keb6oqJtX2blLW_M&amp;feature=shared" TargetMode="External" Type="http://schemas.openxmlformats.org/officeDocument/2006/relationships/hyperlink"/><Relationship Id="rId16" Target="../media/image10.png" Type="http://schemas.openxmlformats.org/officeDocument/2006/relationships/image"/><Relationship Id="rId2" Target="../notesSlides/notesSlide10.xml" Type="http://schemas.openxmlformats.org/officeDocument/2006/relationships/notesSlide"/><Relationship Id="rId3" Target="https://www.youtube.com/watch?v=HNvD1trpGzI&amp;t=23s" TargetMode="External" Type="http://schemas.openxmlformats.org/officeDocument/2006/relationships/hyperlink"/><Relationship Id="rId4" Target="https://www.youtube.com/watch?v=HNvD1trpGzI&amp;t=23s" TargetMode="External" Type="http://schemas.openxmlformats.org/officeDocument/2006/relationships/hyperlink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11.png" Type="http://schemas.openxmlformats.org/officeDocument/2006/relationships/image"/><Relationship Id="rId9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png" Type="http://schemas.openxmlformats.org/officeDocument/2006/relationships/image"/><Relationship Id="rId2" Target="../notesSlides/notesSlide13.xml" Type="http://schemas.openxmlformats.org/officeDocument/2006/relationships/notesSlide"/><Relationship Id="rId3" Target="https://www.education.gouv.qc.ca/fileadmin/site_web/documents/ministere/Cadre-reference-competence-num.pdf" TargetMode="External" Type="http://schemas.openxmlformats.org/officeDocument/2006/relationships/hyperlink"/><Relationship Id="rId4" Target="https://www.education.gouv.qc.ca/fileadmin/site_web/documents/ministere/Cadre-reference-competence-num.pdf" TargetMode="External" Type="http://schemas.openxmlformats.org/officeDocument/2006/relationships/hyperlink"/><Relationship Id="rId5" Target="https://www.education.gouv.qc.ca/fileadmin/site_web/documents/ministere/Cadre-reference-competence-num.pdf" TargetMode="External" Type="http://schemas.openxmlformats.org/officeDocument/2006/relationships/hyperlink"/><Relationship Id="rId6" Target="https://www.education.gouv.qc.ca/fileadmin/site_web/documents/ministere/Cadre-reference-competence-num.pdf" TargetMode="External" Type="http://schemas.openxmlformats.org/officeDocument/2006/relationships/hyperlink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jpeg" Type="http://schemas.openxmlformats.org/officeDocument/2006/relationships/image"/><Relationship Id="rId11" Target="https://www.youtube.com/watch?v=P1GP1WntwPk" TargetMode="External" Type="http://schemas.openxmlformats.org/officeDocument/2006/relationships/hyperlink"/><Relationship Id="rId12" Target="../media/image9.png" Type="http://schemas.openxmlformats.org/officeDocument/2006/relationships/image"/><Relationship Id="rId13" Target="https://oliviamcgilchrist.com/virtual-islands-2022/" TargetMode="External" Type="http://schemas.openxmlformats.org/officeDocument/2006/relationships/hyperlink"/><Relationship Id="rId14" Target="https://www.youtube.com/watch?v=P1GP1WntwPk" TargetMode="External" Type="http://schemas.openxmlformats.org/officeDocument/2006/relationships/hyperlink"/><Relationship Id="rId15" Target="https://www.youtube.com/watch?v=ylmi6hugXJ0" TargetMode="External" Type="http://schemas.openxmlformats.org/officeDocument/2006/relationships/hyperlink"/><Relationship Id="rId16" Target="https://www.youtube.com/watch?v=ylmi6hugXJ0" TargetMode="External" Type="http://schemas.openxmlformats.org/officeDocument/2006/relationships/hyperlink"/><Relationship Id="rId17" Target="https://oliviamcgilchrist.com/virtual-islands-2022/" TargetMode="External" Type="http://schemas.openxmlformats.org/officeDocument/2006/relationships/hyperlink"/><Relationship Id="rId18" Target="../media/image1.png" Type="http://schemas.openxmlformats.org/officeDocument/2006/relationships/image"/><Relationship Id="rId19" Target="../media/image2.png" Type="http://schemas.openxmlformats.org/officeDocument/2006/relationships/image"/><Relationship Id="rId2" Target="../notesSlides/notesSlide2.xml" Type="http://schemas.openxmlformats.org/officeDocument/2006/relationships/notesSlide"/><Relationship Id="rId20" Target="../media/image10.png" Type="http://schemas.openxmlformats.org/officeDocument/2006/relationships/image"/><Relationship Id="rId3" Target="https://www.youtube.com/watch?v=ylmi6hugXJ0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https://www.youtube.com/watch?v=ylmi6hugXJ0" TargetMode="External" Type="http://schemas.openxmlformats.org/officeDocument/2006/relationships/hyperlink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youtube.com/watch?v=P1GP1WntwPk" TargetMode="External" Type="http://schemas.openxmlformats.org/officeDocument/2006/relationships/hyperlink"/><Relationship Id="rId11" Target="../media/image1.png" Type="http://schemas.openxmlformats.org/officeDocument/2006/relationships/image"/><Relationship Id="rId12" Target="../media/image2.png" Type="http://schemas.openxmlformats.org/officeDocument/2006/relationships/image"/><Relationship Id="rId13" Target="../media/image10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jpeg" Type="http://schemas.openxmlformats.org/officeDocument/2006/relationships/image"/><Relationship Id="rId7" Target="../media/image4.png" Type="http://schemas.openxmlformats.org/officeDocument/2006/relationships/image"/><Relationship Id="rId8" Target="https://www.youtube.com/watch?v=P1GP1WntwPk" TargetMode="External" Type="http://schemas.openxmlformats.org/officeDocument/2006/relationships/hyperlink"/><Relationship Id="rId9" Target="https://www.youtube.com/watch?v=P1GP1WntwPk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youtube.com/watch?v=fYzm5ckjluY" TargetMode="External" Type="http://schemas.openxmlformats.org/officeDocument/2006/relationships/hyperlink"/><Relationship Id="rId11" Target="../media/image1.png" Type="http://schemas.openxmlformats.org/officeDocument/2006/relationships/image"/><Relationship Id="rId12" Target="../media/image2.png" Type="http://schemas.openxmlformats.org/officeDocument/2006/relationships/image"/><Relationship Id="rId13" Target="../media/image10.pn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4.png" Type="http://schemas.openxmlformats.org/officeDocument/2006/relationships/image"/><Relationship Id="rId7" Target="https://www.teamlab.art/w/ffgarden/" TargetMode="External" Type="http://schemas.openxmlformats.org/officeDocument/2006/relationships/hyperlink"/><Relationship Id="rId8" Target="https://www.teamlab.art/w/resonating_microcosms_camellia_solidified/" TargetMode="External" Type="http://schemas.openxmlformats.org/officeDocument/2006/relationships/hyperlink"/><Relationship Id="rId9" Target="https://www.teamlab.art/fr/e/superbluemiami/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https://www.wooclap.com/fr/nuage-de-mots-collaboratif/" TargetMode="External" Type="http://schemas.openxmlformats.org/officeDocument/2006/relationships/hyperlink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../media/image7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../media/image7.png" Type="http://schemas.openxmlformats.org/officeDocument/2006/relationships/image"/><Relationship Id="rId8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5524" y="614363"/>
            <a:ext cx="18559048" cy="8643937"/>
            <a:chOff x="0" y="0"/>
            <a:chExt cx="24745397" cy="115252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676075" y="1744863"/>
              <a:ext cx="21280435" cy="8794856"/>
              <a:chOff x="0" y="0"/>
              <a:chExt cx="5832459" cy="241046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745397" cy="11525250"/>
            </a:xfrm>
            <a:custGeom>
              <a:avLst/>
              <a:gdLst/>
              <a:ahLst/>
              <a:cxnLst/>
              <a:rect r="r" b="b" t="t" l="l"/>
              <a:pathLst>
                <a:path h="11525250" w="24745397">
                  <a:moveTo>
                    <a:pt x="0" y="0"/>
                  </a:moveTo>
                  <a:lnTo>
                    <a:pt x="24745397" y="0"/>
                  </a:lnTo>
                  <a:lnTo>
                    <a:pt x="24745397" y="11525250"/>
                  </a:lnTo>
                  <a:lnTo>
                    <a:pt x="0" y="11525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1" r="-52" b="-6771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-659537" y="4681055"/>
            <a:ext cx="19794553" cy="457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0"/>
              </a:lnSpc>
            </a:pPr>
            <a:r>
              <a:rPr lang="en-US" sz="30058">
                <a:solidFill>
                  <a:srgbClr val="E6FBF9"/>
                </a:solidFill>
                <a:latin typeface="Gagalin"/>
              </a:rPr>
              <a:t>IMMERSION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58372" y="8139659"/>
            <a:ext cx="5600928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6325F"/>
                </a:solidFill>
                <a:latin typeface="Glacial Indifference Bold"/>
              </a:rPr>
              <a:t>UN PROJET EN RÉALITÉ VIRTUELLE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43964" y="2582664"/>
            <a:ext cx="4827150" cy="2108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7000">
                <a:solidFill>
                  <a:srgbClr val="06325F"/>
                </a:solidFill>
                <a:latin typeface="Glacial Indifference Bold"/>
                <a:hlinkClick r:id="rId3" tooltip="https://www.youtube.com/watch?v=HNvD1trpGzI&amp;t=23s"/>
              </a:rPr>
              <a:t>MultiBrush </a:t>
            </a:r>
          </a:p>
          <a:p>
            <a:pPr algn="ctr">
              <a:lnSpc>
                <a:spcPts val="7175"/>
              </a:lnSpc>
            </a:pPr>
            <a:r>
              <a:rPr lang="en-US" sz="5200">
                <a:solidFill>
                  <a:srgbClr val="06325F"/>
                </a:solidFill>
                <a:latin typeface="Glacial Indifference"/>
                <a:hlinkClick r:id="rId4" tooltip="https://www.youtube.com/watch?v=HNvD1trpGzI&amp;t=23s"/>
              </a:rPr>
              <a:t>TUTORIELS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335424" y="20680"/>
            <a:ext cx="7617152" cy="2016040"/>
            <a:chOff x="0" y="0"/>
            <a:chExt cx="10156203" cy="268805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005294" y="0"/>
              <a:ext cx="8145615" cy="2688053"/>
            </a:xfrm>
            <a:custGeom>
              <a:avLst/>
              <a:gdLst/>
              <a:ahLst/>
              <a:cxnLst/>
              <a:rect r="r" b="b" t="t" l="l"/>
              <a:pathLst>
                <a:path h="2688053" w="8145615">
                  <a:moveTo>
                    <a:pt x="0" y="0"/>
                  </a:moveTo>
                  <a:lnTo>
                    <a:pt x="8145615" y="0"/>
                  </a:lnTo>
                  <a:lnTo>
                    <a:pt x="8145615" y="2688053"/>
                  </a:lnTo>
                  <a:lnTo>
                    <a:pt x="0" y="2688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774012"/>
              <a:ext cx="10156203" cy="1463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28"/>
                </a:lnSpc>
              </a:pPr>
              <a:r>
                <a:rPr lang="en-US" sz="8801">
                  <a:solidFill>
                    <a:srgbClr val="06325F"/>
                  </a:solidFill>
                  <a:latin typeface="Gagalin"/>
                </a:rPr>
                <a:t>TUTORIELS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527756" y="4627343"/>
            <a:ext cx="4059566" cy="4083705"/>
            <a:chOff x="0" y="0"/>
            <a:chExt cx="5412754" cy="5444940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566033" y="552966"/>
              <a:ext cx="4461412" cy="3609663"/>
              <a:chOff x="0" y="0"/>
              <a:chExt cx="7848369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84836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7848369">
                    <a:moveTo>
                      <a:pt x="7063532" y="6350000"/>
                    </a:moveTo>
                    <a:lnTo>
                      <a:pt x="784837" y="6350000"/>
                    </a:lnTo>
                    <a:cubicBezTo>
                      <a:pt x="351607" y="6350000"/>
                      <a:pt x="0" y="6065520"/>
                      <a:pt x="0" y="5715000"/>
                    </a:cubicBezTo>
                    <a:lnTo>
                      <a:pt x="0" y="635000"/>
                    </a:lnTo>
                    <a:cubicBezTo>
                      <a:pt x="0" y="284480"/>
                      <a:pt x="351607" y="0"/>
                      <a:pt x="784837" y="0"/>
                    </a:cubicBezTo>
                    <a:lnTo>
                      <a:pt x="7063532" y="0"/>
                    </a:lnTo>
                    <a:cubicBezTo>
                      <a:pt x="7496762" y="0"/>
                      <a:pt x="7848369" y="284480"/>
                      <a:pt x="7848369" y="635000"/>
                    </a:cubicBezTo>
                    <a:lnTo>
                      <a:pt x="7848369" y="5715000"/>
                    </a:lnTo>
                    <a:cubicBezTo>
                      <a:pt x="7848369" y="6065520"/>
                      <a:pt x="7496762" y="6350000"/>
                      <a:pt x="7063532" y="635000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20907" t="0" r="-20907" b="0"/>
                </a:stretch>
              </a:blipFill>
            </p:spPr>
          </p:sp>
        </p:grpSp>
        <p:sp>
          <p:nvSpPr>
            <p:cNvPr name="Freeform 13" id="13">
              <a:hlinkClick r:id="rId10" tooltip="https://www.youtube.com/watch?v=HNvD1trpGzI&amp;t=23s"/>
            </p:cNvPr>
            <p:cNvSpPr/>
            <p:nvPr/>
          </p:nvSpPr>
          <p:spPr>
            <a:xfrm flipH="false" flipV="false" rot="96056">
              <a:off x="73006" y="72537"/>
              <a:ext cx="5266741" cy="5299865"/>
            </a:xfrm>
            <a:custGeom>
              <a:avLst/>
              <a:gdLst/>
              <a:ahLst/>
              <a:cxnLst/>
              <a:rect r="r" b="b" t="t" l="l"/>
              <a:pathLst>
                <a:path h="5299865" w="5266741">
                  <a:moveTo>
                    <a:pt x="0" y="0"/>
                  </a:moveTo>
                  <a:lnTo>
                    <a:pt x="5266742" y="0"/>
                  </a:lnTo>
                  <a:lnTo>
                    <a:pt x="5266742" y="5299866"/>
                  </a:lnTo>
                  <a:lnTo>
                    <a:pt x="0" y="5299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3031" r="-52" b="-6771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0100375" y="2618478"/>
            <a:ext cx="5704403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7000">
                <a:solidFill>
                  <a:srgbClr val="06325F"/>
                </a:solidFill>
                <a:latin typeface="Glacial Indifference Bold"/>
              </a:rPr>
              <a:t>CoSpaces</a:t>
            </a:r>
          </a:p>
          <a:p>
            <a:pPr algn="ctr">
              <a:lnSpc>
                <a:spcPts val="6899"/>
              </a:lnSpc>
            </a:pPr>
            <a:r>
              <a:rPr lang="en-US" sz="4999">
                <a:solidFill>
                  <a:srgbClr val="06325F"/>
                </a:solidFill>
                <a:latin typeface="Glacial Indifference"/>
                <a:hlinkClick r:id="rId13" tooltip="https://youtube.com/playlist?list=PLyTvn5hHbw2ZUWmW0keb6oqJtX2blLW_M&amp;feature=shared"/>
              </a:rPr>
              <a:t>LISTE DE TUTORIELS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922793" y="4627343"/>
            <a:ext cx="4059566" cy="4083705"/>
            <a:chOff x="0" y="0"/>
            <a:chExt cx="5412754" cy="544494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475671" y="552966"/>
              <a:ext cx="4461412" cy="3609663"/>
              <a:chOff x="0" y="0"/>
              <a:chExt cx="7848369" cy="63500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784836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7848369">
                    <a:moveTo>
                      <a:pt x="7063532" y="6350000"/>
                    </a:moveTo>
                    <a:lnTo>
                      <a:pt x="784837" y="6350000"/>
                    </a:lnTo>
                    <a:cubicBezTo>
                      <a:pt x="351607" y="6350000"/>
                      <a:pt x="0" y="6065520"/>
                      <a:pt x="0" y="5715000"/>
                    </a:cubicBezTo>
                    <a:lnTo>
                      <a:pt x="0" y="635000"/>
                    </a:lnTo>
                    <a:cubicBezTo>
                      <a:pt x="0" y="284480"/>
                      <a:pt x="351607" y="0"/>
                      <a:pt x="784837" y="0"/>
                    </a:cubicBezTo>
                    <a:lnTo>
                      <a:pt x="7063532" y="0"/>
                    </a:lnTo>
                    <a:cubicBezTo>
                      <a:pt x="7496762" y="0"/>
                      <a:pt x="7848369" y="284480"/>
                      <a:pt x="7848369" y="635000"/>
                    </a:cubicBezTo>
                    <a:lnTo>
                      <a:pt x="7848369" y="5715000"/>
                    </a:lnTo>
                    <a:cubicBezTo>
                      <a:pt x="7848369" y="6065520"/>
                      <a:pt x="7496762" y="6350000"/>
                      <a:pt x="7063532" y="6350000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15448" t="0" r="-15448" b="0"/>
                </a:stretch>
              </a:blipFill>
            </p:spPr>
          </p:sp>
        </p:grpSp>
        <p:sp>
          <p:nvSpPr>
            <p:cNvPr name="Freeform 23" id="23">
              <a:hlinkClick r:id="rId15" tooltip="https://youtube.com/playlist?list=PLyTvn5hHbw2ZUWmW0keb6oqJtX2blLW_M&amp;feature=shared"/>
            </p:cNvPr>
            <p:cNvSpPr/>
            <p:nvPr/>
          </p:nvSpPr>
          <p:spPr>
            <a:xfrm flipH="false" flipV="false" rot="96056">
              <a:off x="73006" y="72537"/>
              <a:ext cx="5266741" cy="5299865"/>
            </a:xfrm>
            <a:custGeom>
              <a:avLst/>
              <a:gdLst/>
              <a:ahLst/>
              <a:cxnLst/>
              <a:rect r="r" b="b" t="t" l="l"/>
              <a:pathLst>
                <a:path h="5299865" w="5266741">
                  <a:moveTo>
                    <a:pt x="0" y="0"/>
                  </a:moveTo>
                  <a:lnTo>
                    <a:pt x="5266742" y="0"/>
                  </a:lnTo>
                  <a:lnTo>
                    <a:pt x="5266742" y="5299866"/>
                  </a:lnTo>
                  <a:lnTo>
                    <a:pt x="0" y="5299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16477096" y="101617"/>
            <a:ext cx="1564409" cy="1556587"/>
          </a:xfrm>
          <a:custGeom>
            <a:avLst/>
            <a:gdLst/>
            <a:ahLst/>
            <a:cxnLst/>
            <a:rect r="r" b="b" t="t" l="l"/>
            <a:pathLst>
              <a:path h="1556587" w="1564409">
                <a:moveTo>
                  <a:pt x="0" y="0"/>
                </a:moveTo>
                <a:lnTo>
                  <a:pt x="1564408" y="0"/>
                </a:lnTo>
                <a:lnTo>
                  <a:pt x="1564408" y="1556587"/>
                </a:lnTo>
                <a:lnTo>
                  <a:pt x="0" y="15565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8330" y="3514409"/>
            <a:ext cx="7791750" cy="5138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22680" indent="-561340" lvl="1">
              <a:lnSpc>
                <a:spcPts val="7175"/>
              </a:lnSpc>
              <a:buFont typeface="Arial"/>
              <a:buChar char="•"/>
            </a:pPr>
            <a:r>
              <a:rPr lang="en-US" sz="5200">
                <a:solidFill>
                  <a:srgbClr val="06325F"/>
                </a:solidFill>
                <a:latin typeface="Glacial Indifference"/>
              </a:rPr>
              <a:t>Présentation du projet, visionnement d’oeuvres</a:t>
            </a:r>
          </a:p>
          <a:p>
            <a:pPr algn="l" marL="1122680" indent="-561340" lvl="1">
              <a:lnSpc>
                <a:spcPts val="7175"/>
              </a:lnSpc>
              <a:buFont typeface="Arial"/>
              <a:buChar char="•"/>
            </a:pPr>
            <a:r>
              <a:rPr lang="en-US" sz="5200">
                <a:solidFill>
                  <a:srgbClr val="06325F"/>
                </a:solidFill>
                <a:latin typeface="Glacial Indifference"/>
              </a:rPr>
              <a:t>Relever les points pertinents à l'installation immersive</a:t>
            </a:r>
          </a:p>
          <a:p>
            <a:pPr algn="l">
              <a:lnSpc>
                <a:spcPts val="4967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9269804" y="3514409"/>
            <a:ext cx="7965750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4999">
                <a:solidFill>
                  <a:srgbClr val="06325F"/>
                </a:solidFill>
                <a:latin typeface="Glacial Indifference"/>
              </a:rPr>
              <a:t>Idéations, croquis et division des éléments dans l’équipe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69804" y="7948930"/>
            <a:ext cx="7965750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4999">
                <a:solidFill>
                  <a:srgbClr val="06325F"/>
                </a:solidFill>
                <a:latin typeface="Glacial Indifference"/>
              </a:rPr>
              <a:t>Création! N’oublie pas de réserver ta plage horaire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031" r="-52" b="-6771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089394" y="20680"/>
            <a:ext cx="6109212" cy="2016040"/>
            <a:chOff x="0" y="0"/>
            <a:chExt cx="8145615" cy="26880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45615" cy="2688053"/>
            </a:xfrm>
            <a:custGeom>
              <a:avLst/>
              <a:gdLst/>
              <a:ahLst/>
              <a:cxnLst/>
              <a:rect r="r" b="b" t="t" l="l"/>
              <a:pathLst>
                <a:path h="2688053" w="8145615">
                  <a:moveTo>
                    <a:pt x="0" y="0"/>
                  </a:moveTo>
                  <a:lnTo>
                    <a:pt x="8145615" y="0"/>
                  </a:lnTo>
                  <a:lnTo>
                    <a:pt x="8145615" y="2688053"/>
                  </a:lnTo>
                  <a:lnTo>
                    <a:pt x="0" y="2688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37010" y="843417"/>
              <a:ext cx="7548598" cy="1243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20"/>
                </a:lnSpc>
              </a:pPr>
              <a:r>
                <a:rPr lang="en-US" sz="7433">
                  <a:solidFill>
                    <a:srgbClr val="06325F"/>
                  </a:solidFill>
                  <a:latin typeface="Gagalin"/>
                </a:rPr>
                <a:t>DÉROULEMENT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676824" y="2541843"/>
            <a:ext cx="5674763" cy="1058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3"/>
              </a:lnSpc>
            </a:pPr>
            <a:r>
              <a:rPr lang="en-US" sz="6205">
                <a:solidFill>
                  <a:srgbClr val="D8BBFF"/>
                </a:solidFill>
                <a:latin typeface="Glacial Indifference Bold"/>
              </a:rPr>
              <a:t>COURS 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15297" y="2541843"/>
            <a:ext cx="5674763" cy="1058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3"/>
              </a:lnSpc>
            </a:pPr>
            <a:r>
              <a:rPr lang="en-US" sz="6205">
                <a:solidFill>
                  <a:srgbClr val="D8BBFF"/>
                </a:solidFill>
                <a:latin typeface="Glacial Indifference Bold"/>
              </a:rPr>
              <a:t>COURS 2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0415297" y="6634480"/>
            <a:ext cx="5674763" cy="1276350"/>
            <a:chOff x="0" y="0"/>
            <a:chExt cx="7566351" cy="170180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246803"/>
              <a:ext cx="7566351" cy="1372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63"/>
                </a:lnSpc>
              </a:pPr>
              <a:r>
                <a:rPr lang="en-US" sz="6205">
                  <a:solidFill>
                    <a:srgbClr val="D8BBFF"/>
                  </a:solidFill>
                  <a:latin typeface="Glacial Indifference Bold"/>
                </a:rPr>
                <a:t>COURS 3 ET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769468" y="-9525"/>
              <a:ext cx="536575" cy="1711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79"/>
                </a:lnSpc>
                <a:spcBef>
                  <a:spcPct val="0"/>
                </a:spcBef>
              </a:pPr>
              <a:r>
                <a:rPr lang="en-US" sz="8399">
                  <a:solidFill>
                    <a:srgbClr val="D8BBFF"/>
                  </a:solidFill>
                  <a:latin typeface="Glacial Indifference Bold"/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335424" y="20680"/>
            <a:ext cx="7617152" cy="2016040"/>
            <a:chOff x="0" y="0"/>
            <a:chExt cx="10156203" cy="26880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005294" y="0"/>
              <a:ext cx="8145615" cy="2688053"/>
            </a:xfrm>
            <a:custGeom>
              <a:avLst/>
              <a:gdLst/>
              <a:ahLst/>
              <a:cxnLst/>
              <a:rect r="r" b="b" t="t" l="l"/>
              <a:pathLst>
                <a:path h="2688053" w="8145615">
                  <a:moveTo>
                    <a:pt x="0" y="0"/>
                  </a:moveTo>
                  <a:lnTo>
                    <a:pt x="8145615" y="0"/>
                  </a:lnTo>
                  <a:lnTo>
                    <a:pt x="8145615" y="2688053"/>
                  </a:lnTo>
                  <a:lnTo>
                    <a:pt x="0" y="2688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40126"/>
              <a:ext cx="10156203" cy="2112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71"/>
                </a:lnSpc>
              </a:pPr>
              <a:r>
                <a:rPr lang="en-US" sz="7001">
                  <a:solidFill>
                    <a:srgbClr val="06325F"/>
                  </a:solidFill>
                  <a:latin typeface="Gagalin"/>
                </a:rPr>
                <a:t>PISTES DE RÉFLEXION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-1924412">
            <a:off x="12929227" y="1066653"/>
            <a:ext cx="4463170" cy="1550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391">
                <a:solidFill>
                  <a:srgbClr val="D8BBFF"/>
                </a:solidFill>
                <a:latin typeface="Glacial Indifference Bold"/>
              </a:rPr>
              <a:t>N’OUBLIE PAS! LE VISITEUR DOIT VIVRE DES ÉMOTIONS!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031" r="-52" b="-6771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251636" y="2041818"/>
            <a:ext cx="13784728" cy="7034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05"/>
              </a:lnSpc>
            </a:pPr>
            <a:r>
              <a:rPr lang="en-US" sz="6743">
                <a:solidFill>
                  <a:srgbClr val="06325F"/>
                </a:solidFill>
                <a:latin typeface="Glacial Indifference"/>
              </a:rPr>
              <a:t>Jour, aube, nuit? </a:t>
            </a:r>
          </a:p>
          <a:p>
            <a:pPr algn="l">
              <a:lnSpc>
                <a:spcPts val="9305"/>
              </a:lnSpc>
            </a:pPr>
            <a:r>
              <a:rPr lang="en-US" sz="6743">
                <a:solidFill>
                  <a:srgbClr val="06325F"/>
                </a:solidFill>
                <a:latin typeface="Glacial Indifference"/>
              </a:rPr>
              <a:t>Féérique, effrayant, calmant? </a:t>
            </a:r>
          </a:p>
          <a:p>
            <a:pPr algn="l">
              <a:lnSpc>
                <a:spcPts val="9305"/>
              </a:lnSpc>
            </a:pPr>
            <a:r>
              <a:rPr lang="en-US" sz="6743">
                <a:solidFill>
                  <a:srgbClr val="06325F"/>
                </a:solidFill>
                <a:latin typeface="Glacial Indifference"/>
              </a:rPr>
              <a:t>Aéré, envahissant? </a:t>
            </a:r>
          </a:p>
          <a:p>
            <a:pPr algn="l">
              <a:lnSpc>
                <a:spcPts val="9305"/>
              </a:lnSpc>
            </a:pPr>
            <a:r>
              <a:rPr lang="en-US" sz="6743">
                <a:solidFill>
                  <a:srgbClr val="06325F"/>
                </a:solidFill>
                <a:latin typeface="Glacial Indifference"/>
              </a:rPr>
              <a:t>Mouvement, statique? </a:t>
            </a:r>
          </a:p>
          <a:p>
            <a:pPr algn="l">
              <a:lnSpc>
                <a:spcPts val="9305"/>
              </a:lnSpc>
            </a:pPr>
            <a:r>
              <a:rPr lang="en-US" sz="6743">
                <a:solidFill>
                  <a:srgbClr val="06325F"/>
                </a:solidFill>
                <a:latin typeface="Glacial Indifference"/>
              </a:rPr>
              <a:t>Quelles sont les émotions vécues par le regardant?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3648" y="7113828"/>
            <a:ext cx="15613581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7"/>
              </a:lnSpc>
            </a:pPr>
            <a:r>
              <a:rPr lang="en-US" sz="2948">
                <a:solidFill>
                  <a:srgbClr val="D8BBFF"/>
                </a:solidFill>
                <a:latin typeface="Glacial Indifference Bold"/>
                <a:hlinkClick r:id="rId3" tooltip="https://www.education.gouv.qc.ca/fileadmin/site_web/documents/ministere/Cadre-reference-competence-num.pdf"/>
              </a:rPr>
              <a:t>COMPÉTENCES NUMÉRIQUES EXPLOITÉES</a:t>
            </a:r>
          </a:p>
          <a:p>
            <a:pPr algn="l">
              <a:lnSpc>
                <a:spcPts val="3537"/>
              </a:lnSpc>
            </a:pPr>
            <a:r>
              <a:rPr lang="en-US" sz="2948">
                <a:solidFill>
                  <a:srgbClr val="06325F"/>
                </a:solidFill>
                <a:latin typeface="Glacial Indifference"/>
                <a:hlinkClick r:id="rId4" tooltip="https://www.education.gouv.qc.ca/fileadmin/site_web/documents/ministere/Cadre-reference-competence-num.pdf"/>
              </a:rPr>
              <a:t>C2 Développer et mobiliser ses habiletés technologiques</a:t>
            </a:r>
          </a:p>
          <a:p>
            <a:pPr algn="l">
              <a:lnSpc>
                <a:spcPts val="3537"/>
              </a:lnSpc>
            </a:pPr>
            <a:r>
              <a:rPr lang="en-US" sz="2948">
                <a:solidFill>
                  <a:srgbClr val="06325F"/>
                </a:solidFill>
                <a:latin typeface="Glacial Indifference"/>
                <a:hlinkClick r:id="rId5" tooltip="https://www.education.gouv.qc.ca/fileadmin/site_web/documents/ministere/Cadre-reference-competence-num.pdf"/>
              </a:rPr>
              <a:t>C7 Produire du contenu avec le numérique</a:t>
            </a:r>
          </a:p>
          <a:p>
            <a:pPr algn="l">
              <a:lnSpc>
                <a:spcPts val="3537"/>
              </a:lnSpc>
            </a:pPr>
            <a:r>
              <a:rPr lang="en-US" sz="2948">
                <a:solidFill>
                  <a:srgbClr val="06325F"/>
                </a:solidFill>
                <a:latin typeface="Glacial Indifference"/>
                <a:hlinkClick r:id="rId6" tooltip="https://www.education.gouv.qc.ca/fileadmin/site_web/documents/ministere/Cadre-reference-competence-num.pdf"/>
              </a:rPr>
              <a:t>C12 Innover et faire preuve de créativité avec le numérique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533648" y="2334472"/>
          <a:ext cx="20824515" cy="5645801"/>
        </p:xfrm>
        <a:graphic>
          <a:graphicData uri="http://schemas.openxmlformats.org/drawingml/2006/table">
            <a:tbl>
              <a:tblPr/>
              <a:tblGrid>
                <a:gridCol w="20824515"/>
              </a:tblGrid>
              <a:tr h="161455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92"/>
                        </a:lnSpc>
                        <a:defRPr/>
                      </a:pP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"/>
                        </a:rPr>
                        <a:t>Efficacité de l’utilisation des connaissances liées aux gestes, aux matériaux et aux outils; réalité virtuelle; </a:t>
                      </a: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 Bold"/>
                        </a:rPr>
                        <a:t>usage de MultiBrush/CoSpaces et de ses matériaux en lien avec la proposition de création.</a:t>
                      </a:r>
                      <a:endParaRPr lang="en-US" sz="1100"/>
                    </a:p>
                  </a:txBody>
                  <a:tcPr marL="76789" marR="76789" marT="76789" marB="76789" anchor="ctr">
                    <a:lnL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E"/>
                    </a:solidFill>
                  </a:tcPr>
                </a:tc>
              </a:tr>
              <a:tr h="151899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92"/>
                        </a:lnSpc>
                        <a:defRPr/>
                      </a:pP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 Bold"/>
                        </a:rPr>
                        <a:t>Lien entre la proposition de départ et la création. </a:t>
                      </a: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"/>
                        </a:rPr>
                        <a:t>Organisation de l’espace </a:t>
                      </a: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 Bold"/>
                        </a:rPr>
                        <a:t>en lien avec le principe de l’installation artistique.</a:t>
                      </a:r>
                      <a:endParaRPr lang="en-US" sz="1100"/>
                    </a:p>
                  </a:txBody>
                  <a:tcPr marL="76789" marR="76789" marT="76789" marB="76789" anchor="ctr">
                    <a:lnL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FE"/>
                    </a:solidFill>
                  </a:tcPr>
                </a:tc>
              </a:tr>
              <a:tr h="151899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92"/>
                        </a:lnSpc>
                        <a:defRPr/>
                      </a:pP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 Bold"/>
                        </a:rPr>
                        <a:t>Lien entre la proposition de départ et la création. </a:t>
                      </a: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"/>
                        </a:rPr>
                        <a:t>Navigation dans l’oeuvre </a:t>
                      </a: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 Bold"/>
                        </a:rPr>
                        <a:t>en lien avec le principe de l’installation artistique.</a:t>
                      </a:r>
                      <a:endParaRPr lang="en-US" sz="1100"/>
                    </a:p>
                  </a:txBody>
                  <a:tcPr marL="76789" marR="76789" marT="76789" marB="76789" anchor="ctr">
                    <a:lnL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FD"/>
                    </a:solidFill>
                  </a:tcPr>
                </a:tc>
              </a:tr>
              <a:tr h="9932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192"/>
                        </a:lnSpc>
                        <a:defRPr/>
                      </a:pP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"/>
                        </a:rPr>
                        <a:t>Authenticité de la production; </a:t>
                      </a:r>
                      <a:r>
                        <a:rPr lang="en-US" sz="2660">
                          <a:solidFill>
                            <a:srgbClr val="06325F"/>
                          </a:solidFill>
                          <a:latin typeface="Glacial Indifference Bold"/>
                        </a:rPr>
                        <a:t>absence de clichés et innovation dans l’usage des matériaux.</a:t>
                      </a:r>
                      <a:endParaRPr lang="en-US" sz="1100"/>
                    </a:p>
                  </a:txBody>
                  <a:tcPr marL="76789" marR="76789" marT="76789" marB="76789" anchor="ctr">
                    <a:lnL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572">
                      <a:solidFill>
                        <a:srgbClr val="325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FE"/>
                    </a:solidFill>
                  </a:tcPr>
                </a:tc>
              </a:tr>
            </a:tbl>
          </a:graphicData>
        </a:graphic>
      </p:graphicFrame>
      <p:grpSp>
        <p:nvGrpSpPr>
          <p:cNvPr name="Group 4" id="4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335424" y="20680"/>
            <a:ext cx="7617152" cy="2016040"/>
            <a:chOff x="0" y="0"/>
            <a:chExt cx="10156203" cy="26880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05294" y="0"/>
              <a:ext cx="8145615" cy="2688053"/>
            </a:xfrm>
            <a:custGeom>
              <a:avLst/>
              <a:gdLst/>
              <a:ahLst/>
              <a:cxnLst/>
              <a:rect r="r" b="b" t="t" l="l"/>
              <a:pathLst>
                <a:path h="2688053" w="8145615">
                  <a:moveTo>
                    <a:pt x="0" y="0"/>
                  </a:moveTo>
                  <a:lnTo>
                    <a:pt x="8145615" y="0"/>
                  </a:lnTo>
                  <a:lnTo>
                    <a:pt x="8145615" y="2688053"/>
                  </a:lnTo>
                  <a:lnTo>
                    <a:pt x="0" y="2688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340126"/>
              <a:ext cx="10156203" cy="2112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71"/>
                </a:lnSpc>
              </a:pPr>
              <a:r>
                <a:rPr lang="en-US" sz="7001">
                  <a:solidFill>
                    <a:srgbClr val="06325F"/>
                  </a:solidFill>
                  <a:latin typeface="Gagalin"/>
                </a:rPr>
                <a:t>CRITÈRES D’ÉVALUATION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3031" r="-52" b="-6771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70971" y="2318674"/>
            <a:ext cx="3346059" cy="2707247"/>
            <a:chOff x="0" y="0"/>
            <a:chExt cx="7848369" cy="6350000"/>
          </a:xfrm>
        </p:grpSpPr>
        <p:sp>
          <p:nvSpPr>
            <p:cNvPr name="Freeform 3" id="3">
              <a:hlinkClick r:id="rId3" tooltip="https://www.youtube.com/watch?v=ylmi6hugXJ0"/>
            </p:cNvPr>
            <p:cNvSpPr/>
            <p:nvPr/>
          </p:nvSpPr>
          <p:spPr>
            <a:xfrm flipH="false" flipV="false" rot="0">
              <a:off x="0" y="0"/>
              <a:ext cx="7848369" cy="6350000"/>
            </a:xfrm>
            <a:custGeom>
              <a:avLst/>
              <a:gdLst/>
              <a:ahLst/>
              <a:cxnLst/>
              <a:rect r="r" b="b" t="t" l="l"/>
              <a:pathLst>
                <a:path h="6350000" w="7848369">
                  <a:moveTo>
                    <a:pt x="7063532" y="6350000"/>
                  </a:moveTo>
                  <a:lnTo>
                    <a:pt x="784837" y="6350000"/>
                  </a:lnTo>
                  <a:cubicBezTo>
                    <a:pt x="351607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351607" y="0"/>
                    <a:pt x="784837" y="0"/>
                  </a:cubicBezTo>
                  <a:lnTo>
                    <a:pt x="7063532" y="0"/>
                  </a:lnTo>
                  <a:cubicBezTo>
                    <a:pt x="7496762" y="0"/>
                    <a:pt x="7848369" y="284480"/>
                    <a:pt x="7848369" y="635000"/>
                  </a:cubicBezTo>
                  <a:lnTo>
                    <a:pt x="7848369" y="5715000"/>
                  </a:lnTo>
                  <a:cubicBezTo>
                    <a:pt x="7848369" y="6065520"/>
                    <a:pt x="7496762" y="6350000"/>
                    <a:pt x="7063532" y="6350000"/>
                  </a:cubicBezTo>
                  <a:close/>
                </a:path>
              </a:pathLst>
            </a:custGeom>
            <a:blipFill>
              <a:blip r:embed="rId4"/>
              <a:stretch>
                <a:fillRect l="0" t="-42866" r="0" b="-42866"/>
              </a:stretch>
            </a:blipFill>
          </p:spPr>
        </p:sp>
      </p:grpSp>
      <p:sp>
        <p:nvSpPr>
          <p:cNvPr name="Freeform 4" id="4">
            <a:hlinkClick r:id="rId6" tooltip="https://www.youtube.com/watch?v=ylmi6hugXJ0"/>
          </p:cNvPr>
          <p:cNvSpPr/>
          <p:nvPr/>
        </p:nvSpPr>
        <p:spPr>
          <a:xfrm flipH="false" flipV="false" rot="96056">
            <a:off x="7168972" y="1964763"/>
            <a:ext cx="3950056" cy="3974899"/>
          </a:xfrm>
          <a:custGeom>
            <a:avLst/>
            <a:gdLst/>
            <a:ahLst/>
            <a:cxnLst/>
            <a:rect r="r" b="b" t="t" l="l"/>
            <a:pathLst>
              <a:path h="3974899" w="3950056">
                <a:moveTo>
                  <a:pt x="0" y="0"/>
                </a:moveTo>
                <a:lnTo>
                  <a:pt x="3950056" y="0"/>
                </a:lnTo>
                <a:lnTo>
                  <a:pt x="3950056" y="3974899"/>
                </a:lnTo>
                <a:lnTo>
                  <a:pt x="0" y="3974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335424" y="20680"/>
            <a:ext cx="7617152" cy="2016040"/>
            <a:chOff x="0" y="0"/>
            <a:chExt cx="10156203" cy="26880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05294" y="0"/>
              <a:ext cx="8145615" cy="2688053"/>
            </a:xfrm>
            <a:custGeom>
              <a:avLst/>
              <a:gdLst/>
              <a:ahLst/>
              <a:cxnLst/>
              <a:rect r="r" b="b" t="t" l="l"/>
              <a:pathLst>
                <a:path h="2688053" w="8145615">
                  <a:moveTo>
                    <a:pt x="0" y="0"/>
                  </a:moveTo>
                  <a:lnTo>
                    <a:pt x="8145615" y="0"/>
                  </a:lnTo>
                  <a:lnTo>
                    <a:pt x="8145615" y="2688053"/>
                  </a:lnTo>
                  <a:lnTo>
                    <a:pt x="0" y="2688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340126"/>
              <a:ext cx="10156203" cy="2112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71"/>
                </a:lnSpc>
              </a:pPr>
              <a:r>
                <a:rPr lang="en-US" sz="7001">
                  <a:solidFill>
                    <a:srgbClr val="06325F"/>
                  </a:solidFill>
                  <a:latin typeface="Gagalin"/>
                </a:rPr>
                <a:t>TRIALOGUE CULTUREL 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111027" y="6433776"/>
            <a:ext cx="3346059" cy="2707247"/>
            <a:chOff x="0" y="0"/>
            <a:chExt cx="7848369" cy="6350000"/>
          </a:xfrm>
        </p:grpSpPr>
        <p:sp>
          <p:nvSpPr>
            <p:cNvPr name="Freeform 13" id="13" descr="Bridge over the Lily Pond 1899-2023  The wait is almost over #Starship #StarshipLaunch #VR"/>
            <p:cNvSpPr/>
            <p:nvPr/>
          </p:nvSpPr>
          <p:spPr>
            <a:xfrm flipH="false" flipV="false" rot="0">
              <a:off x="0" y="0"/>
              <a:ext cx="7848369" cy="6350000"/>
            </a:xfrm>
            <a:custGeom>
              <a:avLst/>
              <a:gdLst/>
              <a:ahLst/>
              <a:cxnLst/>
              <a:rect r="r" b="b" t="t" l="l"/>
              <a:pathLst>
                <a:path h="6350000" w="7848369">
                  <a:moveTo>
                    <a:pt x="7063532" y="6350000"/>
                  </a:moveTo>
                  <a:lnTo>
                    <a:pt x="784837" y="6350000"/>
                  </a:lnTo>
                  <a:cubicBezTo>
                    <a:pt x="351607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351607" y="0"/>
                    <a:pt x="784837" y="0"/>
                  </a:cubicBezTo>
                  <a:lnTo>
                    <a:pt x="7063532" y="0"/>
                  </a:lnTo>
                  <a:cubicBezTo>
                    <a:pt x="7496762" y="0"/>
                    <a:pt x="7848369" y="284480"/>
                    <a:pt x="7848369" y="635000"/>
                  </a:cubicBezTo>
                  <a:lnTo>
                    <a:pt x="7848369" y="5715000"/>
                  </a:lnTo>
                  <a:cubicBezTo>
                    <a:pt x="7848369" y="6065520"/>
                    <a:pt x="7496762" y="6350000"/>
                    <a:pt x="7063532" y="6350000"/>
                  </a:cubicBezTo>
                  <a:close/>
                </a:path>
              </a:pathLst>
            </a:custGeom>
            <a:blipFill>
              <a:blip r:embed="rId10"/>
              <a:stretch>
                <a:fillRect l="-21918" t="0" r="-21918" b="0"/>
              </a:stretch>
            </a:blipFill>
          </p:spPr>
        </p:sp>
      </p:grpSp>
      <p:sp>
        <p:nvSpPr>
          <p:cNvPr name="Freeform 14" id="14">
            <a:hlinkClick r:id="rId11" tooltip="https://www.youtube.com/watch?v=P1GP1WntwPk"/>
          </p:cNvPr>
          <p:cNvSpPr/>
          <p:nvPr/>
        </p:nvSpPr>
        <p:spPr>
          <a:xfrm flipH="false" flipV="false" rot="96056">
            <a:off x="10843730" y="6048468"/>
            <a:ext cx="3950056" cy="3974899"/>
          </a:xfrm>
          <a:custGeom>
            <a:avLst/>
            <a:gdLst/>
            <a:ahLst/>
            <a:cxnLst/>
            <a:rect r="r" b="b" t="t" l="l"/>
            <a:pathLst>
              <a:path h="3974899" w="3950056">
                <a:moveTo>
                  <a:pt x="0" y="0"/>
                </a:moveTo>
                <a:lnTo>
                  <a:pt x="3950056" y="0"/>
                </a:lnTo>
                <a:lnTo>
                  <a:pt x="3950056" y="3974899"/>
                </a:lnTo>
                <a:lnTo>
                  <a:pt x="0" y="3974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796213" y="6406513"/>
            <a:ext cx="3346059" cy="2707247"/>
            <a:chOff x="0" y="0"/>
            <a:chExt cx="7848369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848369" cy="6350000"/>
            </a:xfrm>
            <a:custGeom>
              <a:avLst/>
              <a:gdLst/>
              <a:ahLst/>
              <a:cxnLst/>
              <a:rect r="r" b="b" t="t" l="l"/>
              <a:pathLst>
                <a:path h="6350000" w="7848369">
                  <a:moveTo>
                    <a:pt x="7063532" y="6350000"/>
                  </a:moveTo>
                  <a:lnTo>
                    <a:pt x="784837" y="6350000"/>
                  </a:lnTo>
                  <a:cubicBezTo>
                    <a:pt x="351607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351607" y="0"/>
                    <a:pt x="784837" y="0"/>
                  </a:cubicBezTo>
                  <a:lnTo>
                    <a:pt x="7063532" y="0"/>
                  </a:lnTo>
                  <a:cubicBezTo>
                    <a:pt x="7496762" y="0"/>
                    <a:pt x="7848369" y="284480"/>
                    <a:pt x="7848369" y="635000"/>
                  </a:cubicBezTo>
                  <a:lnTo>
                    <a:pt x="7848369" y="5715000"/>
                  </a:lnTo>
                  <a:cubicBezTo>
                    <a:pt x="7848369" y="6065520"/>
                    <a:pt x="7496762" y="6350000"/>
                    <a:pt x="7063532" y="6350000"/>
                  </a:cubicBezTo>
                  <a:close/>
                </a:path>
              </a:pathLst>
            </a:custGeom>
            <a:blipFill>
              <a:blip r:embed="rId12"/>
              <a:stretch>
                <a:fillRect l="-21918" t="0" r="-21918" b="0"/>
              </a:stretch>
            </a:blipFill>
          </p:spPr>
        </p:sp>
      </p:grpSp>
      <p:sp>
        <p:nvSpPr>
          <p:cNvPr name="Freeform 17" id="17">
            <a:hlinkClick r:id="rId13" tooltip="https://oliviamcgilchrist.com/virtual-islands-2022/"/>
          </p:cNvPr>
          <p:cNvSpPr/>
          <p:nvPr/>
        </p:nvSpPr>
        <p:spPr>
          <a:xfrm flipH="false" flipV="false" rot="96056">
            <a:off x="3494214" y="6048468"/>
            <a:ext cx="3950056" cy="3974899"/>
          </a:xfrm>
          <a:custGeom>
            <a:avLst/>
            <a:gdLst/>
            <a:ahLst/>
            <a:cxnLst/>
            <a:rect r="r" b="b" t="t" l="l"/>
            <a:pathLst>
              <a:path h="3974899" w="3950056">
                <a:moveTo>
                  <a:pt x="0" y="0"/>
                </a:moveTo>
                <a:lnTo>
                  <a:pt x="3950056" y="0"/>
                </a:lnTo>
                <a:lnTo>
                  <a:pt x="3950056" y="3974899"/>
                </a:lnTo>
                <a:lnTo>
                  <a:pt x="0" y="3974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848541" y="7360784"/>
            <a:ext cx="3475350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6325F"/>
                </a:solidFill>
                <a:latin typeface="Glacial Indifference"/>
                <a:hlinkClick r:id="rId14" tooltip="https://www.youtube.com/watch?v=P1GP1WntwPk"/>
              </a:rPr>
              <a:t>Anna Dream Brush, Bridge Over the Lily Pond, 1899-2023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35751" y="3223549"/>
            <a:ext cx="3151500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6325F"/>
                </a:solidFill>
                <a:latin typeface="Glacial Indifference"/>
                <a:hlinkClick r:id="rId15" tooltip="https://www.youtube.com/watch?v=ylmi6hugXJ0"/>
              </a:rPr>
              <a:t>Beat Saber, Jeu vidéo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6325F"/>
                </a:solidFill>
                <a:latin typeface="Glacial Indifference"/>
                <a:hlinkClick r:id="rId16" tooltip="https://www.youtube.com/watch?v=ylmi6hugXJ0"/>
              </a:rPr>
              <a:t>de réalité virtuelle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76309" y="7356664"/>
            <a:ext cx="3044100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>
                <a:solidFill>
                  <a:srgbClr val="06325F"/>
                </a:solidFill>
                <a:latin typeface="Glacial Indifference"/>
                <a:hlinkClick r:id="rId17" tooltip="https://oliviamcgilchrist.com/virtual-islands-2022/"/>
              </a:rPr>
              <a:t>Olivia MC Gilchrist, Virtual Islands, 2022.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84553" y="6556564"/>
            <a:ext cx="2718893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202D36"/>
                </a:solidFill>
                <a:latin typeface="Glacial Indifference Bold"/>
              </a:rPr>
              <a:t>RÉALITÉ VIRTUELLE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848541" y="6308914"/>
            <a:ext cx="39480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D8BBFF"/>
                </a:solidFill>
                <a:latin typeface="Glacial Indifference Bold"/>
              </a:rPr>
              <a:t>CULTURE INTERNATIONALE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-295817" y="6312750"/>
            <a:ext cx="3716226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D8BBFF"/>
                </a:solidFill>
                <a:latin typeface="Glacial Indifference Bold"/>
              </a:rPr>
              <a:t>CULTURE QUÉBÉCOISE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35751" y="2309149"/>
            <a:ext cx="343365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D8BBFF"/>
                </a:solidFill>
                <a:latin typeface="Glacial Indifference Bold"/>
              </a:rPr>
              <a:t>CULTURE DES JEUNES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28" id="28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-3031" r="-52" b="-6771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6633906" y="101617"/>
            <a:ext cx="1564409" cy="1556587"/>
          </a:xfrm>
          <a:custGeom>
            <a:avLst/>
            <a:gdLst/>
            <a:ahLst/>
            <a:cxnLst/>
            <a:rect r="r" b="b" t="t" l="l"/>
            <a:pathLst>
              <a:path h="1556587" w="1564409">
                <a:moveTo>
                  <a:pt x="0" y="0"/>
                </a:moveTo>
                <a:lnTo>
                  <a:pt x="1564408" y="0"/>
                </a:lnTo>
                <a:lnTo>
                  <a:pt x="1564408" y="1556587"/>
                </a:lnTo>
                <a:lnTo>
                  <a:pt x="0" y="155658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335424" y="0"/>
            <a:ext cx="7617152" cy="2016040"/>
            <a:chOff x="0" y="0"/>
            <a:chExt cx="10156203" cy="26880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005294" y="0"/>
              <a:ext cx="8145615" cy="2688053"/>
            </a:xfrm>
            <a:custGeom>
              <a:avLst/>
              <a:gdLst/>
              <a:ahLst/>
              <a:cxnLst/>
              <a:rect r="r" b="b" t="t" l="l"/>
              <a:pathLst>
                <a:path h="2688053" w="8145615">
                  <a:moveTo>
                    <a:pt x="0" y="0"/>
                  </a:moveTo>
                  <a:lnTo>
                    <a:pt x="8145615" y="0"/>
                  </a:lnTo>
                  <a:lnTo>
                    <a:pt x="8145615" y="2688053"/>
                  </a:lnTo>
                  <a:lnTo>
                    <a:pt x="0" y="2688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893169"/>
              <a:ext cx="10156203" cy="11588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71"/>
                </a:lnSpc>
              </a:pPr>
              <a:r>
                <a:rPr lang="en-US" sz="7001">
                  <a:solidFill>
                    <a:srgbClr val="06325F"/>
                  </a:solidFill>
                  <a:latin typeface="Gagalin"/>
                </a:rPr>
                <a:t>appréciation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549290" y="2773287"/>
            <a:ext cx="7043327" cy="5698652"/>
            <a:chOff x="0" y="0"/>
            <a:chExt cx="7848369" cy="6350000"/>
          </a:xfrm>
        </p:grpSpPr>
        <p:sp>
          <p:nvSpPr>
            <p:cNvPr name="Freeform 10" id="10" descr="Bridge over the Lily Pond 1899-2023  The wait is almost over #Starship #StarshipLaunch #VR"/>
            <p:cNvSpPr/>
            <p:nvPr/>
          </p:nvSpPr>
          <p:spPr>
            <a:xfrm flipH="false" flipV="false" rot="0">
              <a:off x="0" y="0"/>
              <a:ext cx="7848369" cy="6350000"/>
            </a:xfrm>
            <a:custGeom>
              <a:avLst/>
              <a:gdLst/>
              <a:ahLst/>
              <a:cxnLst/>
              <a:rect r="r" b="b" t="t" l="l"/>
              <a:pathLst>
                <a:path h="6350000" w="7848369">
                  <a:moveTo>
                    <a:pt x="7063532" y="6350000"/>
                  </a:moveTo>
                  <a:lnTo>
                    <a:pt x="784837" y="6350000"/>
                  </a:lnTo>
                  <a:cubicBezTo>
                    <a:pt x="351607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351607" y="0"/>
                    <a:pt x="784837" y="0"/>
                  </a:cubicBezTo>
                  <a:lnTo>
                    <a:pt x="7063532" y="0"/>
                  </a:lnTo>
                  <a:cubicBezTo>
                    <a:pt x="7496762" y="0"/>
                    <a:pt x="7848369" y="284480"/>
                    <a:pt x="7848369" y="635000"/>
                  </a:cubicBezTo>
                  <a:lnTo>
                    <a:pt x="7848369" y="5715000"/>
                  </a:lnTo>
                  <a:cubicBezTo>
                    <a:pt x="7848369" y="6065520"/>
                    <a:pt x="7496762" y="6350000"/>
                    <a:pt x="7063532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1918" t="0" r="-21918" b="0"/>
              </a:stretch>
            </a:blipFill>
          </p:spPr>
        </p:sp>
      </p:grpSp>
      <p:sp>
        <p:nvSpPr>
          <p:cNvPr name="Freeform 11" id="11">
            <a:hlinkClick r:id="rId8" tooltip="https://www.youtube.com/watch?v=P1GP1WntwPk"/>
          </p:cNvPr>
          <p:cNvSpPr/>
          <p:nvPr/>
        </p:nvSpPr>
        <p:spPr>
          <a:xfrm flipH="false" flipV="false" rot="96056">
            <a:off x="4986641" y="1962227"/>
            <a:ext cx="8314718" cy="8367012"/>
          </a:xfrm>
          <a:custGeom>
            <a:avLst/>
            <a:gdLst/>
            <a:ahLst/>
            <a:cxnLst/>
            <a:rect r="r" b="b" t="t" l="l"/>
            <a:pathLst>
              <a:path h="8367012" w="8314718">
                <a:moveTo>
                  <a:pt x="0" y="0"/>
                </a:moveTo>
                <a:lnTo>
                  <a:pt x="8314718" y="0"/>
                </a:lnTo>
                <a:lnTo>
                  <a:pt x="8314718" y="8367012"/>
                </a:lnTo>
                <a:lnTo>
                  <a:pt x="0" y="83670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416616" y="2609681"/>
            <a:ext cx="3708768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06325F"/>
                </a:solidFill>
                <a:latin typeface="Glacial Indifference"/>
                <a:hlinkClick r:id="rId9" tooltip="https://www.youtube.com/watch?v=P1GP1WntwPk"/>
              </a:rPr>
              <a:t>Anna Dream Brush, Bridge Over the Lily Pond, </a:t>
            </a:r>
          </a:p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06325F"/>
                </a:solidFill>
                <a:latin typeface="Glacial Indifference"/>
                <a:hlinkClick r:id="rId10" tooltip="https://www.youtube.com/watch?v=P1GP1WntwPk"/>
              </a:rPr>
              <a:t>1899-2023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416616" y="4752975"/>
            <a:ext cx="4871384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  <a:spcBef>
                <a:spcPct val="0"/>
              </a:spcBef>
            </a:pPr>
            <a:r>
              <a:rPr lang="en-US" sz="2519">
                <a:solidFill>
                  <a:srgbClr val="06325F"/>
                </a:solidFill>
                <a:latin typeface="Glacial Indifference Bold"/>
              </a:rPr>
              <a:t>A Claude Monet x NASA collaboration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3031" r="-52" b="-6771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6633906" y="101617"/>
            <a:ext cx="1564409" cy="1556587"/>
          </a:xfrm>
          <a:custGeom>
            <a:avLst/>
            <a:gdLst/>
            <a:ahLst/>
            <a:cxnLst/>
            <a:rect r="r" b="b" t="t" l="l"/>
            <a:pathLst>
              <a:path h="1556587" w="1564409">
                <a:moveTo>
                  <a:pt x="0" y="0"/>
                </a:moveTo>
                <a:lnTo>
                  <a:pt x="1564408" y="0"/>
                </a:lnTo>
                <a:lnTo>
                  <a:pt x="1564408" y="1556587"/>
                </a:lnTo>
                <a:lnTo>
                  <a:pt x="0" y="15565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21145" y="3845633"/>
            <a:ext cx="4453899" cy="1678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1"/>
              </a:lnSpc>
            </a:pPr>
            <a:r>
              <a:rPr lang="en-US" sz="4870">
                <a:solidFill>
                  <a:srgbClr val="D8BBFF"/>
                </a:solidFill>
                <a:latin typeface="Glacial Indifference Bold"/>
              </a:rPr>
              <a:t>GROUPES DE DISCUSSION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486287" y="0"/>
            <a:ext cx="9499669" cy="3040446"/>
            <a:chOff x="0" y="0"/>
            <a:chExt cx="12666225" cy="40539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1855" y="0"/>
              <a:ext cx="12422516" cy="4053928"/>
            </a:xfrm>
            <a:custGeom>
              <a:avLst/>
              <a:gdLst/>
              <a:ahLst/>
              <a:cxnLst/>
              <a:rect r="r" b="b" t="t" l="l"/>
              <a:pathLst>
                <a:path h="4053928" w="12422516">
                  <a:moveTo>
                    <a:pt x="0" y="0"/>
                  </a:moveTo>
                  <a:lnTo>
                    <a:pt x="12422516" y="0"/>
                  </a:lnTo>
                  <a:lnTo>
                    <a:pt x="12422516" y="4053928"/>
                  </a:lnTo>
                  <a:lnTo>
                    <a:pt x="0" y="4053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122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032472"/>
              <a:ext cx="12666225" cy="21890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53"/>
                </a:lnSpc>
              </a:pPr>
              <a:r>
                <a:rPr lang="en-US" sz="6801">
                  <a:solidFill>
                    <a:srgbClr val="06325F"/>
                  </a:solidFill>
                  <a:latin typeface="Gagalin"/>
                </a:rPr>
                <a:t>L’INSTALLATION IMMERSIVE, C’EST QUOI?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96056">
            <a:off x="838226" y="5101953"/>
            <a:ext cx="3950056" cy="3974899"/>
          </a:xfrm>
          <a:custGeom>
            <a:avLst/>
            <a:gdLst/>
            <a:ahLst/>
            <a:cxnLst/>
            <a:rect r="r" b="b" t="t" l="l"/>
            <a:pathLst>
              <a:path h="3974899" w="3950056">
                <a:moveTo>
                  <a:pt x="0" y="0"/>
                </a:moveTo>
                <a:lnTo>
                  <a:pt x="3950055" y="0"/>
                </a:lnTo>
                <a:lnTo>
                  <a:pt x="3950055" y="3974899"/>
                </a:lnTo>
                <a:lnTo>
                  <a:pt x="0" y="3974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96056">
            <a:off x="6751133" y="5101953"/>
            <a:ext cx="3950056" cy="3974899"/>
          </a:xfrm>
          <a:custGeom>
            <a:avLst/>
            <a:gdLst/>
            <a:ahLst/>
            <a:cxnLst/>
            <a:rect r="r" b="b" t="t" l="l"/>
            <a:pathLst>
              <a:path h="3974899" w="3950056">
                <a:moveTo>
                  <a:pt x="0" y="0"/>
                </a:moveTo>
                <a:lnTo>
                  <a:pt x="3950056" y="0"/>
                </a:lnTo>
                <a:lnTo>
                  <a:pt x="3950056" y="3974899"/>
                </a:lnTo>
                <a:lnTo>
                  <a:pt x="0" y="3974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243779" y="5521986"/>
            <a:ext cx="3035851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050">
                <a:solidFill>
                  <a:srgbClr val="06325F"/>
                </a:solidFill>
                <a:latin typeface="Glacial Indifference Bold"/>
                <a:hlinkClick r:id="rId7" tooltip="https://www.teamlab.art/w/ffgarden/"/>
              </a:rPr>
              <a:t>Floating flower garden, TeamLab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96056">
            <a:off x="13254489" y="5101953"/>
            <a:ext cx="3950056" cy="3974899"/>
          </a:xfrm>
          <a:custGeom>
            <a:avLst/>
            <a:gdLst/>
            <a:ahLst/>
            <a:cxnLst/>
            <a:rect r="r" b="b" t="t" l="l"/>
            <a:pathLst>
              <a:path h="3974899" w="3950056">
                <a:moveTo>
                  <a:pt x="0" y="0"/>
                </a:moveTo>
                <a:lnTo>
                  <a:pt x="3950056" y="0"/>
                </a:lnTo>
                <a:lnTo>
                  <a:pt x="3950056" y="3974899"/>
                </a:lnTo>
                <a:lnTo>
                  <a:pt x="0" y="3974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754250" y="5650439"/>
            <a:ext cx="3018788" cy="218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06325F"/>
                </a:solidFill>
                <a:latin typeface="Glacial Indifference Bold"/>
                <a:hlinkClick r:id="rId8" tooltip="https://www.teamlab.art/w/resonating_microcosms_camellia_solidified/"/>
              </a:rPr>
              <a:t>Solidified light color-dusk to dawn, TeamLab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99060" y="5697476"/>
            <a:ext cx="2853528" cy="2088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5"/>
              </a:lnSpc>
            </a:pPr>
            <a:r>
              <a:rPr lang="en-US" sz="4055">
                <a:solidFill>
                  <a:srgbClr val="06325F"/>
                </a:solidFill>
                <a:latin typeface="Glacial Indifference Bold"/>
              </a:rPr>
              <a:t>E</a:t>
            </a:r>
            <a:r>
              <a:rPr lang="en-US" sz="4055">
                <a:solidFill>
                  <a:srgbClr val="06325F"/>
                </a:solidFill>
                <a:latin typeface="Glacial Indifference Bold"/>
                <a:hlinkClick r:id="rId9" tooltip="https://www.teamlab.art/fr/e/superbluemiami/"/>
              </a:rPr>
              <a:t>very wall is a door, TeamLab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54546" y="3168758"/>
            <a:ext cx="636315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>
                <a:solidFill>
                  <a:srgbClr val="D8BBFF"/>
                </a:solidFill>
                <a:latin typeface="Glacial Indifference Bold"/>
                <a:hlinkClick r:id="rId10" tooltip="https://www.youtube.com/watch?v=fYzm5ckjluY"/>
              </a:rPr>
              <a:t>CE QU’ON RECHERCHE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369880" y="4714875"/>
            <a:ext cx="40021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6325F"/>
                </a:solidFill>
                <a:latin typeface="Glacial Indifference"/>
              </a:rPr>
              <a:t>Exemples: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3031" r="-52" b="-6771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6633906" y="101617"/>
            <a:ext cx="1564409" cy="1556587"/>
          </a:xfrm>
          <a:custGeom>
            <a:avLst/>
            <a:gdLst/>
            <a:ahLst/>
            <a:cxnLst/>
            <a:rect r="r" b="b" t="t" l="l"/>
            <a:pathLst>
              <a:path h="1556587" w="1564409">
                <a:moveTo>
                  <a:pt x="0" y="0"/>
                </a:moveTo>
                <a:lnTo>
                  <a:pt x="1564408" y="0"/>
                </a:lnTo>
                <a:lnTo>
                  <a:pt x="1564408" y="1556587"/>
                </a:lnTo>
                <a:lnTo>
                  <a:pt x="0" y="15565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089394" y="20680"/>
            <a:ext cx="6109212" cy="2016040"/>
          </a:xfrm>
          <a:custGeom>
            <a:avLst/>
            <a:gdLst/>
            <a:ahLst/>
            <a:cxnLst/>
            <a:rect r="r" b="b" t="t" l="l"/>
            <a:pathLst>
              <a:path h="2016040" w="6109212">
                <a:moveTo>
                  <a:pt x="0" y="0"/>
                </a:moveTo>
                <a:lnTo>
                  <a:pt x="6109212" y="0"/>
                </a:lnTo>
                <a:lnTo>
                  <a:pt x="6109212" y="2016040"/>
                </a:lnTo>
                <a:lnTo>
                  <a:pt x="0" y="2016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335424" y="765201"/>
            <a:ext cx="7617152" cy="765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7"/>
              </a:lnSpc>
            </a:pPr>
            <a:r>
              <a:rPr lang="en-US" sz="6601" u="sng">
                <a:solidFill>
                  <a:srgbClr val="06325F"/>
                </a:solidFill>
                <a:latin typeface="Gagalin"/>
                <a:hlinkClick r:id="rId6" tooltip="https://www.wooclap.com/fr/nuage-de-mots-collaboratif/"/>
              </a:rPr>
              <a:t>nuage de mots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3031" r="-52" b="-6771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6633906" y="101617"/>
            <a:ext cx="1564409" cy="1556587"/>
          </a:xfrm>
          <a:custGeom>
            <a:avLst/>
            <a:gdLst/>
            <a:ahLst/>
            <a:cxnLst/>
            <a:rect r="r" b="b" t="t" l="l"/>
            <a:pathLst>
              <a:path h="1556587" w="1564409">
                <a:moveTo>
                  <a:pt x="0" y="0"/>
                </a:moveTo>
                <a:lnTo>
                  <a:pt x="1564408" y="0"/>
                </a:lnTo>
                <a:lnTo>
                  <a:pt x="1564408" y="1556587"/>
                </a:lnTo>
                <a:lnTo>
                  <a:pt x="0" y="15565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089394" y="20680"/>
            <a:ext cx="6109212" cy="2016040"/>
          </a:xfrm>
          <a:custGeom>
            <a:avLst/>
            <a:gdLst/>
            <a:ahLst/>
            <a:cxnLst/>
            <a:rect r="r" b="b" t="t" l="l"/>
            <a:pathLst>
              <a:path h="2016040" w="6109212">
                <a:moveTo>
                  <a:pt x="0" y="0"/>
                </a:moveTo>
                <a:lnTo>
                  <a:pt x="6109212" y="0"/>
                </a:lnTo>
                <a:lnTo>
                  <a:pt x="6109212" y="2016040"/>
                </a:lnTo>
                <a:lnTo>
                  <a:pt x="0" y="2016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335424" y="628628"/>
            <a:ext cx="7617152" cy="116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10000">
                <a:solidFill>
                  <a:srgbClr val="06325F"/>
                </a:solidFill>
                <a:latin typeface="Gagalin"/>
              </a:rPr>
              <a:t>projet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9117" y="3186689"/>
            <a:ext cx="16894351" cy="525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76"/>
              </a:lnSpc>
            </a:pPr>
            <a:r>
              <a:rPr lang="en-US" sz="8647">
                <a:solidFill>
                  <a:srgbClr val="06325F"/>
                </a:solidFill>
                <a:latin typeface="Glacial Indifference Bold"/>
              </a:rPr>
              <a:t>Comment pourrais-tu créer une installation virtuelle immersive inspirante et inspirée à l’aide de la réalité virtuelle?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031" r="-52" b="-6771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6056">
            <a:off x="2190376" y="2790055"/>
            <a:ext cx="6508233" cy="6549166"/>
          </a:xfrm>
          <a:custGeom>
            <a:avLst/>
            <a:gdLst/>
            <a:ahLst/>
            <a:cxnLst/>
            <a:rect r="r" b="b" t="t" l="l"/>
            <a:pathLst>
              <a:path h="6549166" w="6508233">
                <a:moveTo>
                  <a:pt x="0" y="0"/>
                </a:moveTo>
                <a:lnTo>
                  <a:pt x="6508233" y="0"/>
                </a:lnTo>
                <a:lnTo>
                  <a:pt x="6508233" y="6549166"/>
                </a:lnTo>
                <a:lnTo>
                  <a:pt x="0" y="654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056">
            <a:off x="9589391" y="2790055"/>
            <a:ext cx="6508233" cy="6549166"/>
          </a:xfrm>
          <a:custGeom>
            <a:avLst/>
            <a:gdLst/>
            <a:ahLst/>
            <a:cxnLst/>
            <a:rect r="r" b="b" t="t" l="l"/>
            <a:pathLst>
              <a:path h="6549166" w="6508233">
                <a:moveTo>
                  <a:pt x="0" y="0"/>
                </a:moveTo>
                <a:lnTo>
                  <a:pt x="6508233" y="0"/>
                </a:lnTo>
                <a:lnTo>
                  <a:pt x="6508233" y="6549166"/>
                </a:lnTo>
                <a:lnTo>
                  <a:pt x="0" y="654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37718" y="9077003"/>
            <a:ext cx="5213550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4"/>
              </a:lnSpc>
            </a:pPr>
            <a:r>
              <a:rPr lang="en-US" sz="3800">
                <a:solidFill>
                  <a:srgbClr val="D8BBFF"/>
                </a:solidFill>
                <a:latin typeface="Glacial Indifference Bold"/>
              </a:rPr>
              <a:t>ÉQUIPE DE 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446177" y="9077003"/>
            <a:ext cx="5213550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4"/>
              </a:lnSpc>
            </a:pPr>
            <a:r>
              <a:rPr lang="en-US" sz="3800">
                <a:solidFill>
                  <a:srgbClr val="D8BBFF"/>
                </a:solidFill>
                <a:latin typeface="Glacial Indifference Bold"/>
              </a:rPr>
              <a:t>INDIVIDUEL OU À 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04160" y="4894026"/>
            <a:ext cx="1001550" cy="63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4"/>
              </a:lnSpc>
            </a:pPr>
            <a:r>
              <a:rPr lang="en-US" sz="3800">
                <a:solidFill>
                  <a:srgbClr val="06325F"/>
                </a:solidFill>
                <a:latin typeface="Glacial Indifference Bold"/>
              </a:rPr>
              <a:t>ou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089394" y="20680"/>
            <a:ext cx="6109212" cy="2016040"/>
          </a:xfrm>
          <a:custGeom>
            <a:avLst/>
            <a:gdLst/>
            <a:ahLst/>
            <a:cxnLst/>
            <a:rect r="r" b="b" t="t" l="l"/>
            <a:pathLst>
              <a:path h="2016040" w="6109212">
                <a:moveTo>
                  <a:pt x="0" y="0"/>
                </a:moveTo>
                <a:lnTo>
                  <a:pt x="6109212" y="0"/>
                </a:lnTo>
                <a:lnTo>
                  <a:pt x="6109212" y="2016040"/>
                </a:lnTo>
                <a:lnTo>
                  <a:pt x="0" y="2016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335424" y="628628"/>
            <a:ext cx="7617152" cy="116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10000">
                <a:solidFill>
                  <a:srgbClr val="06325F"/>
                </a:solidFill>
                <a:latin typeface="Gagalin"/>
              </a:rPr>
              <a:t>projet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46895" y="4318239"/>
            <a:ext cx="4995195" cy="240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299">
                <a:solidFill>
                  <a:srgbClr val="06325F"/>
                </a:solidFill>
                <a:latin typeface="Glacial Indifference Bold"/>
              </a:rPr>
              <a:t>Création de l'environnementvisite en RV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46177" y="3930858"/>
            <a:ext cx="4925225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299">
                <a:solidFill>
                  <a:srgbClr val="06325F"/>
                </a:solidFill>
                <a:latin typeface="Glacial Indifference Bold"/>
              </a:rPr>
              <a:t>Création de l'environnement et chemins de caméra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00160" y="2034324"/>
            <a:ext cx="6688665" cy="998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1"/>
              </a:lnSpc>
            </a:pPr>
            <a:r>
              <a:rPr lang="en-US" sz="5899">
                <a:solidFill>
                  <a:srgbClr val="D8BBFF"/>
                </a:solidFill>
                <a:latin typeface="Glacial Indifference Bold"/>
              </a:rPr>
              <a:t>MULTIBRUSH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05710" y="2034324"/>
            <a:ext cx="6382130" cy="998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1"/>
              </a:lnSpc>
            </a:pPr>
            <a:r>
              <a:rPr lang="en-US" sz="5899">
                <a:solidFill>
                  <a:srgbClr val="D8BBFF"/>
                </a:solidFill>
                <a:latin typeface="Glacial Indifference Bold"/>
              </a:rPr>
              <a:t>COSPACES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3031" r="-52" b="-6771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50822" y="2674736"/>
            <a:ext cx="11085728" cy="6687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470824" indent="-735412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Créer les éléments de l’installation</a:t>
            </a:r>
          </a:p>
          <a:p>
            <a:pPr algn="l" marL="1470824" indent="-735412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Chemin(s) clair(s)</a:t>
            </a:r>
          </a:p>
          <a:p>
            <a:pPr algn="l" marL="1470824" indent="-735412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Utiliser les effets spéciaux au moins à un endroit</a:t>
            </a:r>
          </a:p>
          <a:p>
            <a:pPr algn="l" marL="1470824" indent="-735412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Tracer en 3 dimensions</a:t>
            </a:r>
          </a:p>
          <a:p>
            <a:pPr algn="l" marL="1470824" indent="-735412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Enregistrer une vidéo de la déambulation finale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031" r="-52" b="-6771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089394" y="20680"/>
            <a:ext cx="6109212" cy="2016040"/>
          </a:xfrm>
          <a:custGeom>
            <a:avLst/>
            <a:gdLst/>
            <a:ahLst/>
            <a:cxnLst/>
            <a:rect r="r" b="b" t="t" l="l"/>
            <a:pathLst>
              <a:path h="2016040" w="6109212">
                <a:moveTo>
                  <a:pt x="0" y="0"/>
                </a:moveTo>
                <a:lnTo>
                  <a:pt x="6109212" y="0"/>
                </a:lnTo>
                <a:lnTo>
                  <a:pt x="6109212" y="2016040"/>
                </a:lnTo>
                <a:lnTo>
                  <a:pt x="0" y="20160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335424" y="628628"/>
            <a:ext cx="7617152" cy="116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10000">
                <a:solidFill>
                  <a:srgbClr val="06325F"/>
                </a:solidFill>
                <a:latin typeface="Gagalin"/>
              </a:rPr>
              <a:t>projet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96056">
            <a:off x="1052599" y="2857374"/>
            <a:ext cx="5521683" cy="5556410"/>
          </a:xfrm>
          <a:custGeom>
            <a:avLst/>
            <a:gdLst/>
            <a:ahLst/>
            <a:cxnLst/>
            <a:rect r="r" b="b" t="t" l="l"/>
            <a:pathLst>
              <a:path h="5556410" w="5521683">
                <a:moveTo>
                  <a:pt x="0" y="0"/>
                </a:moveTo>
                <a:lnTo>
                  <a:pt x="5521683" y="0"/>
                </a:lnTo>
                <a:lnTo>
                  <a:pt x="5521683" y="5556410"/>
                </a:lnTo>
                <a:lnTo>
                  <a:pt x="0" y="5556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01814" y="8190733"/>
            <a:ext cx="4423254" cy="541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9"/>
              </a:lnSpc>
            </a:pPr>
            <a:r>
              <a:rPr lang="en-US" sz="3223">
                <a:solidFill>
                  <a:srgbClr val="D8BBFF"/>
                </a:solidFill>
                <a:latin typeface="Glacial Indifference Bold"/>
              </a:rPr>
              <a:t>ÉQUIPE DE 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94441" y="4153908"/>
            <a:ext cx="4237999" cy="203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5"/>
              </a:lnSpc>
            </a:pPr>
            <a:r>
              <a:rPr lang="en-US" sz="4496">
                <a:solidFill>
                  <a:srgbClr val="06325F"/>
                </a:solidFill>
                <a:latin typeface="Glacial Indifference Bold"/>
              </a:rPr>
              <a:t>Création de l'environnementvisite en RV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6059" y="2209843"/>
            <a:ext cx="5674763" cy="853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7"/>
              </a:lnSpc>
            </a:pPr>
            <a:r>
              <a:rPr lang="en-US" sz="5005">
                <a:solidFill>
                  <a:srgbClr val="D8BBFF"/>
                </a:solidFill>
                <a:latin typeface="Glacial Indifference Bold"/>
              </a:rPr>
              <a:t>MULTIBRUSH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76059" y="2420780"/>
            <a:ext cx="1069962" cy="642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5529">
                <a:solidFill>
                  <a:srgbClr val="06325F"/>
                </a:solidFill>
                <a:latin typeface="Gagalin"/>
              </a:rPr>
              <a:t>v1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50822" y="2674736"/>
            <a:ext cx="11085728" cy="6687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470608" indent="-735304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Ajouter et choisir les éléments de l’installation </a:t>
            </a:r>
          </a:p>
          <a:p>
            <a:pPr algn="l" marL="1470608" indent="-735304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Organisation des éléments dans l’espace</a:t>
            </a:r>
          </a:p>
          <a:p>
            <a:pPr algn="l" marL="1470608" indent="-735304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Chemin(s) clair(s)</a:t>
            </a:r>
          </a:p>
          <a:p>
            <a:pPr algn="l" marL="1470608" indent="-735304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Caméras sur les chemins</a:t>
            </a:r>
          </a:p>
          <a:p>
            <a:pPr algn="l" marL="1470608" indent="-735304" lvl="1">
              <a:lnSpc>
                <a:spcPts val="6642"/>
              </a:lnSpc>
              <a:buFont typeface="Arial"/>
              <a:buChar char="•"/>
            </a:pPr>
            <a:r>
              <a:rPr lang="en-US" sz="5535">
                <a:solidFill>
                  <a:srgbClr val="06325F"/>
                </a:solidFill>
                <a:latin typeface="Glacial Indifference"/>
              </a:rPr>
              <a:t>Enregistrer une vidéo de la déambulation finale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0909" y="101617"/>
            <a:ext cx="1730301" cy="1906667"/>
            <a:chOff x="0" y="0"/>
            <a:chExt cx="2307068" cy="25422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068" cy="2542223"/>
            </a:xfrm>
            <a:custGeom>
              <a:avLst/>
              <a:gdLst/>
              <a:ahLst/>
              <a:cxnLst/>
              <a:rect r="r" b="b" t="t" l="l"/>
              <a:pathLst>
                <a:path h="2542223" w="2307068">
                  <a:moveTo>
                    <a:pt x="0" y="0"/>
                  </a:moveTo>
                  <a:lnTo>
                    <a:pt x="2307068" y="0"/>
                  </a:lnTo>
                  <a:lnTo>
                    <a:pt x="2307068" y="2542223"/>
                  </a:lnTo>
                  <a:lnTo>
                    <a:pt x="0" y="254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8100000">
              <a:off x="405873" y="412990"/>
              <a:ext cx="903328" cy="894295"/>
            </a:xfrm>
            <a:custGeom>
              <a:avLst/>
              <a:gdLst/>
              <a:ahLst/>
              <a:cxnLst/>
              <a:rect r="r" b="b" t="t" l="l"/>
              <a:pathLst>
                <a:path h="894295" w="903328">
                  <a:moveTo>
                    <a:pt x="0" y="0"/>
                  </a:moveTo>
                  <a:lnTo>
                    <a:pt x="903328" y="0"/>
                  </a:lnTo>
                  <a:lnTo>
                    <a:pt x="903328" y="894295"/>
                  </a:lnTo>
                  <a:lnTo>
                    <a:pt x="0" y="89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-10800000">
            <a:off x="16718814" y="8541884"/>
            <a:ext cx="1489308" cy="1641111"/>
          </a:xfrm>
          <a:custGeom>
            <a:avLst/>
            <a:gdLst/>
            <a:ahLst/>
            <a:cxnLst/>
            <a:rect r="r" b="b" t="t" l="l"/>
            <a:pathLst>
              <a:path h="1641111" w="1489308">
                <a:moveTo>
                  <a:pt x="0" y="0"/>
                </a:moveTo>
                <a:lnTo>
                  <a:pt x="1489308" y="0"/>
                </a:lnTo>
                <a:lnTo>
                  <a:pt x="1489308" y="1641111"/>
                </a:lnTo>
                <a:lnTo>
                  <a:pt x="0" y="16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605" y="9238512"/>
            <a:ext cx="2253090" cy="983885"/>
            <a:chOff x="0" y="0"/>
            <a:chExt cx="3004119" cy="131184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70304" y="198607"/>
              <a:ext cx="2422218" cy="1001063"/>
              <a:chOff x="0" y="0"/>
              <a:chExt cx="5832459" cy="241046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832459" cy="2410460"/>
              </a:xfrm>
              <a:custGeom>
                <a:avLst/>
                <a:gdLst/>
                <a:ahLst/>
                <a:cxnLst/>
                <a:rect r="r" b="b" t="t" l="l"/>
                <a:pathLst>
                  <a:path h="2410460" w="5832459">
                    <a:moveTo>
                      <a:pt x="126234" y="0"/>
                    </a:moveTo>
                    <a:lnTo>
                      <a:pt x="5706225" y="0"/>
                    </a:lnTo>
                    <a:cubicBezTo>
                      <a:pt x="5775942" y="0"/>
                      <a:pt x="5832459" y="56517"/>
                      <a:pt x="5832459" y="126234"/>
                    </a:cubicBezTo>
                    <a:lnTo>
                      <a:pt x="5832459" y="2284226"/>
                    </a:lnTo>
                    <a:cubicBezTo>
                      <a:pt x="5832459" y="2353943"/>
                      <a:pt x="5775942" y="2410460"/>
                      <a:pt x="5706225" y="2410460"/>
                    </a:cubicBezTo>
                    <a:lnTo>
                      <a:pt x="126234" y="2410460"/>
                    </a:lnTo>
                    <a:cubicBezTo>
                      <a:pt x="56517" y="2410460"/>
                      <a:pt x="0" y="2353943"/>
                      <a:pt x="0" y="2284226"/>
                    </a:cubicBezTo>
                    <a:lnTo>
                      <a:pt x="0" y="126234"/>
                    </a:lnTo>
                    <a:cubicBezTo>
                      <a:pt x="0" y="56517"/>
                      <a:pt x="56517" y="0"/>
                      <a:pt x="126234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t="-108036" r="0" b="-10018"/>
                </a:stretch>
              </a:blipFill>
            </p:spPr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79527" y="0"/>
              <a:ext cx="2816613" cy="1311847"/>
            </a:xfrm>
            <a:custGeom>
              <a:avLst/>
              <a:gdLst/>
              <a:ahLst/>
              <a:cxnLst/>
              <a:rect r="r" b="b" t="t" l="l"/>
              <a:pathLst>
                <a:path h="1311847" w="2816613">
                  <a:moveTo>
                    <a:pt x="0" y="0"/>
                  </a:moveTo>
                  <a:lnTo>
                    <a:pt x="2816613" y="0"/>
                  </a:lnTo>
                  <a:lnTo>
                    <a:pt x="2816613" y="1311847"/>
                  </a:lnTo>
                  <a:lnTo>
                    <a:pt x="0" y="1311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031" r="-52" b="-6771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607656"/>
              <a:ext cx="3004119" cy="704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3421">
                  <a:solidFill>
                    <a:srgbClr val="E6FBF9"/>
                  </a:solidFill>
                  <a:latin typeface="Gagalin"/>
                </a:rPr>
                <a:t>IMMERSION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089394" y="20680"/>
            <a:ext cx="6109212" cy="2016040"/>
          </a:xfrm>
          <a:custGeom>
            <a:avLst/>
            <a:gdLst/>
            <a:ahLst/>
            <a:cxnLst/>
            <a:rect r="r" b="b" t="t" l="l"/>
            <a:pathLst>
              <a:path h="2016040" w="6109212">
                <a:moveTo>
                  <a:pt x="0" y="0"/>
                </a:moveTo>
                <a:lnTo>
                  <a:pt x="6109212" y="0"/>
                </a:lnTo>
                <a:lnTo>
                  <a:pt x="6109212" y="2016040"/>
                </a:lnTo>
                <a:lnTo>
                  <a:pt x="0" y="20160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335424" y="628628"/>
            <a:ext cx="7617152" cy="116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10000">
                <a:solidFill>
                  <a:srgbClr val="06325F"/>
                </a:solidFill>
                <a:latin typeface="Gagalin"/>
              </a:rPr>
              <a:t>projet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76059" y="2283281"/>
            <a:ext cx="5674763" cy="6462671"/>
            <a:chOff x="0" y="0"/>
            <a:chExt cx="7566351" cy="861689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398892" y="190500"/>
              <a:ext cx="1344752" cy="868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22"/>
                </a:lnSpc>
              </a:pPr>
              <a:r>
                <a:rPr lang="en-US" sz="5212">
                  <a:solidFill>
                    <a:srgbClr val="06325F"/>
                  </a:solidFill>
                  <a:latin typeface="Gagalin"/>
                </a:rPr>
                <a:t>v2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96056">
              <a:off x="102054" y="784351"/>
              <a:ext cx="7362244" cy="7408547"/>
            </a:xfrm>
            <a:custGeom>
              <a:avLst/>
              <a:gdLst/>
              <a:ahLst/>
              <a:cxnLst/>
              <a:rect r="r" b="b" t="t" l="l"/>
              <a:pathLst>
                <a:path h="7408547" w="7362244">
                  <a:moveTo>
                    <a:pt x="0" y="0"/>
                  </a:moveTo>
                  <a:lnTo>
                    <a:pt x="7362243" y="0"/>
                  </a:lnTo>
                  <a:lnTo>
                    <a:pt x="7362243" y="7408547"/>
                  </a:lnTo>
                  <a:lnTo>
                    <a:pt x="0" y="7408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1071268" y="7914546"/>
              <a:ext cx="5897672" cy="702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9"/>
                </a:lnSpc>
              </a:pPr>
              <a:r>
                <a:rPr lang="en-US" sz="3223">
                  <a:solidFill>
                    <a:srgbClr val="D8BBFF"/>
                  </a:solidFill>
                  <a:latin typeface="Glacial Indifference Bold"/>
                </a:rPr>
                <a:t>INDIVIDUEL OU À 2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071268" y="2074849"/>
              <a:ext cx="5571513" cy="3620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95"/>
                </a:lnSpc>
              </a:pPr>
              <a:r>
                <a:rPr lang="en-US" sz="4496">
                  <a:solidFill>
                    <a:srgbClr val="06325F"/>
                  </a:solidFill>
                  <a:latin typeface="Glacial Indifference Bold"/>
                </a:rPr>
                <a:t>Création de l'environnement et chemins de caméra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346758" y="-47274"/>
              <a:ext cx="7219593" cy="11063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07"/>
                </a:lnSpc>
              </a:pPr>
              <a:r>
                <a:rPr lang="en-US" sz="5005">
                  <a:solidFill>
                    <a:srgbClr val="D8BBFF"/>
                  </a:solidFill>
                  <a:latin typeface="Glacial Indifference Bold"/>
                </a:rPr>
                <a:t>COSPACES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2756687" y="3828408"/>
            <a:ext cx="2103537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5"/>
              </a:lnSpc>
              <a:spcBef>
                <a:spcPct val="0"/>
              </a:spcBef>
            </a:pPr>
            <a:r>
              <a:rPr lang="en-US" sz="2321">
                <a:solidFill>
                  <a:srgbClr val="06325F"/>
                </a:solidFill>
                <a:latin typeface="Gagalin"/>
              </a:rPr>
              <a:t>(objets en .glB)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DAGIzE0TTG8</dc:identifier>
  <dcterms:modified xsi:type="dcterms:W3CDTF">2011-08-01T06:04:30Z</dcterms:modified>
  <cp:revision>1</cp:revision>
  <dc:title>immersion_présentation</dc:title>
</cp:coreProperties>
</file>